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59" r:id="rId3"/>
    <p:sldId id="269" r:id="rId4"/>
    <p:sldId id="275" r:id="rId5"/>
    <p:sldId id="260" r:id="rId6"/>
    <p:sldId id="272" r:id="rId7"/>
    <p:sldId id="273" r:id="rId8"/>
    <p:sldId id="261" r:id="rId9"/>
    <p:sldId id="274" r:id="rId10"/>
    <p:sldId id="264" r:id="rId11"/>
    <p:sldId id="276" r:id="rId12"/>
    <p:sldId id="262" r:id="rId13"/>
    <p:sldId id="267" r:id="rId14"/>
    <p:sldId id="268" r:id="rId15"/>
    <p:sldId id="270" r:id="rId16"/>
    <p:sldId id="271" r:id="rId17"/>
    <p:sldId id="263" r:id="rId18"/>
    <p:sldId id="266" r:id="rId19"/>
    <p:sldId id="277" r:id="rId20"/>
    <p:sldId id="265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269884F-719E-4B78-B509-F227E4565FD6}" v="1" dt="2024-12-05T22:58:38.975"/>
    <p1510:client id="{C47D1C18-266F-2046-BB7D-FD1906DE0D5E}" v="917" dt="2024-12-05T22:18:21.029"/>
  </p1510:revLst>
</p1510:revInfo>
</file>

<file path=ppt/tableStyles.xml><?xml version="1.0" encoding="utf-8"?>
<a:tblStyleLst xmlns:a="http://schemas.openxmlformats.org/drawingml/2006/main" def="{5C22544A-7EE6-4342-B048-85BDC9FD1C3A}"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744"/>
  </p:normalViewPr>
  <p:slideViewPr>
    <p:cSldViewPr snapToGrid="0">
      <p:cViewPr varScale="1">
        <p:scale>
          <a:sx n="116" d="100"/>
          <a:sy n="116" d="100"/>
        </p:scale>
        <p:origin x="96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B50787-F53B-4950-AB80-E887A944325A}" type="datetimeFigureOut">
              <a:rPr lang="en-US" smtClean="0"/>
              <a:t>12/10/25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AA400A-1500-4AB6-9F5E-59B142C1EE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3560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AA400A-1500-4AB6-9F5E-59B142C1EE7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0688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3EBE40-8D59-E057-3310-052AA824D0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ED02C9-2321-EC59-3189-EE83521AD7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80C636-EA56-768F-CA8A-23F9812C24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E56193-7885-4AE9-904D-5321442C06D5}" type="datetime1">
              <a:rPr lang="en-US" smtClean="0"/>
              <a:t>12/10/25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FED0DD-A638-5BC4-8A39-B1D569A4C9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Cummings, Groulx, Meng, Werner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6F23F2-2B58-950D-B966-AFE7ED8B2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5E943-D3DB-0342-898E-72422F172E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0881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4EC5C-F53F-6D2D-A6DC-146F15846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4DE4DD5-A269-A73F-5942-87F244C196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530FA3-1F8A-54BE-675C-C298E358E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ADC5B-EEE4-4A45-AE27-A50B51C5A78F}" type="datetime1">
              <a:rPr lang="en-US" smtClean="0"/>
              <a:t>12/10/25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A00343-A0BC-3251-6EA7-DCB33E475C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Cummings, Groulx, Meng, Werner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9AF48E-ECB9-D77C-C454-1C48FFB21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5E943-D3DB-0342-898E-72422F172E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7740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BB87B07-D571-43CD-40CC-E6880CECBBD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EC8D27-B187-7F8A-E098-A7D5F663C3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03E7F7-B0E4-2268-C400-C19DD9CAF5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5D7C7-8A3A-41C7-AC30-54289834139D}" type="datetime1">
              <a:rPr lang="en-US" smtClean="0"/>
              <a:t>12/10/25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F6EBAB-5C7D-8B33-C52D-A27774FD3E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Cummings, Groulx, Meng, Werner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35ADED-83E7-1554-831B-3CE5D07853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5E943-D3DB-0342-898E-72422F172E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4420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C1BCF-B656-40D1-E46F-48DDA9256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71B200-3429-9449-4F7B-E54F1A40F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35D17D-955E-5B09-54E7-B7909C52EF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8B10D-BA26-49C5-9CF2-1C16D6256BFB}" type="datetime1">
              <a:rPr lang="en-US" smtClean="0"/>
              <a:t>12/10/25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1E8E64-B6F7-3247-39C3-FC1B437528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Cummings, Groulx, Meng, Werner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8A767C-0713-C27D-4429-0CC005D2E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5E943-D3DB-0342-898E-72422F172E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6271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A78EE9-3B1F-395D-DC66-9EE6B25616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2AEB1D-030F-20CD-E486-03ADE9A8E9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08EC43-5509-3C36-66E3-FEF782FF1F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1FE06-F4DA-4E55-8D2C-98F16759057A}" type="datetime1">
              <a:rPr lang="en-US" smtClean="0"/>
              <a:t>12/10/25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D8C31A-C8B0-31F3-A9BC-F30B8E98C5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Cummings, Groulx, Meng, Werner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8F2CBC-E8CA-0151-DC38-A6310FCF1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5E943-D3DB-0342-898E-72422F172E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260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273028-3B1F-1C0C-4150-F282022AA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6465D4-DF12-6346-B4EC-05D16DC826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5B1A69-12AC-C7E8-3288-08FCCB0A4C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B4B635-55E0-1262-6552-0DEBD02D81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CBEE7-37D8-4E7F-9939-72D95C144E76}" type="datetime1">
              <a:rPr lang="en-US" smtClean="0"/>
              <a:t>12/10/25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C9CBF8-354E-043E-440A-BA3521988E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Cummings, Groulx, Meng, Werner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6DF8D0-3628-5CCA-2EA4-2DA8EB002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5E943-D3DB-0342-898E-72422F172E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728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D5DC4B-3395-5AE0-0CCC-E62C6E4D25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E024AA-0545-5114-5EF3-7EE6DF6C36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7532BE-560D-06E4-7A7E-5469116C85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E41E409-53C2-40C7-4E58-78A17F682D8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04EAD93-E70E-2EFC-3A9E-05434506B0F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B25A0F0-06EA-E55C-FAAB-B260C039AF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96EF6-996B-4649-96E1-3E927E2C5172}" type="datetime1">
              <a:rPr lang="en-US" smtClean="0"/>
              <a:t>12/10/25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2AA3C10-DCDB-E70A-A6F8-6E0BDC9E53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Cummings, Groulx, Meng, Werner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134DD12-E60B-E0B0-268C-CD8CCD6D2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5E943-D3DB-0342-898E-72422F172E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9199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C09D34-92D9-9BB9-ADB0-36039F8FBA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E013FA7-D91E-45A4-52A3-978C12A35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55A7E-BD72-42E3-8332-21B588543751}" type="datetime1">
              <a:rPr lang="en-US" smtClean="0"/>
              <a:t>12/10/25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323C87-AEF2-414B-BC6E-369972D6C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Cummings, Groulx, Meng, Werner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7E0293-8024-D6AA-BEE4-3EDC8873F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5E943-D3DB-0342-898E-72422F172E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01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96DA84E-05CB-C1EC-1421-6085E79B75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37A91-0C77-497F-869F-B7BFBEE92DD4}" type="datetime1">
              <a:rPr lang="en-US" smtClean="0"/>
              <a:t>12/10/25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14A63FC-44E3-CB15-E823-3C9143A836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Cummings, Groulx, Meng, Werner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1A70C8-A67D-7150-4AE6-1A2EEEC940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5E943-D3DB-0342-898E-72422F172E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1705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75EC9A-9390-F6E4-83B3-814FBDCF19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F5B5B0-9812-1FA2-CB97-AD144D852C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FB1773-7498-6681-0538-9842E44821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850A73-E239-4D1A-B7DD-887DBD8BB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FA855-FEE5-4A01-AB88-8C70B90B1E5B}" type="datetime1">
              <a:rPr lang="en-US" smtClean="0"/>
              <a:t>12/10/25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6426FA-3EEC-65E3-3A49-78E35EA8D3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Cummings, Groulx, Meng, Werner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D53066-0771-887E-7571-FD264A386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5E943-D3DB-0342-898E-72422F172E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8387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0DB844-6CFD-53C9-D866-20E615E1EB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6E468BB-F65F-0F4C-2B5F-101C79527F3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4F56E1-36F1-70AC-D189-16473D7F14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8CC250-E518-95BA-6E2F-FE3B25C693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0F32A-C502-4F84-A1DA-AE7E5E2AB56A}" type="datetime1">
              <a:rPr lang="en-US" smtClean="0"/>
              <a:t>12/10/25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F0A905-42AF-5837-54C3-24F9F560CC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Cummings, Groulx, Meng, Werner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A23658-C1DF-37A7-5718-7793830017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5E943-D3DB-0342-898E-72422F172E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4487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B6EE5AB-F4F1-E748-6467-B2A6F068C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E612D6-6394-7AF6-60FF-5EEF2CE1E3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6B7396-C54A-08BF-3B90-517DC9A4A8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26C8194-3BC9-478E-8953-A96E1844B4B9}" type="datetime1">
              <a:rPr lang="en-US" smtClean="0"/>
              <a:t>12/10/25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07BD65-B7B7-73DA-A833-B1994B16E4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/>
              <a:t>Cummings, Groulx, Meng, Werner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503FC2-B996-06BA-A6CC-BD371F7FA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FA5E943-D3DB-0342-898E-72422F172E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6659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A3C89F8-0D2F-47FF-B903-151248265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81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C5E3EE-ECD2-9BC8-B5E1-5B7FC99206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80430" y="583345"/>
            <a:ext cx="7160357" cy="4164820"/>
          </a:xfrm>
        </p:spPr>
        <p:txBody>
          <a:bodyPr anchor="t">
            <a:normAutofit/>
          </a:bodyPr>
          <a:lstStyle/>
          <a:p>
            <a:pPr algn="r"/>
            <a:r>
              <a:rPr lang="en-US" sz="8000">
                <a:solidFill>
                  <a:srgbClr val="FFFFFF"/>
                </a:solidFill>
              </a:rPr>
              <a:t>Job Hunt – </a:t>
            </a:r>
            <a:r>
              <a:rPr lang="en-US">
                <a:solidFill>
                  <a:srgbClr val="FFFFFF"/>
                </a:solidFill>
              </a:rPr>
              <a:t>Finding a Desirable Job based on LinkedIn Data</a:t>
            </a:r>
            <a:endParaRPr lang="en-US" sz="800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C562840-FAA5-9888-3873-5319736EB6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04039" y="5568521"/>
            <a:ext cx="8578699" cy="504825"/>
          </a:xfrm>
        </p:spPr>
        <p:txBody>
          <a:bodyPr>
            <a:noAutofit/>
          </a:bodyPr>
          <a:lstStyle/>
          <a:p>
            <a:pPr algn="l"/>
            <a:r>
              <a:rPr lang="en-US" sz="1400" dirty="0">
                <a:solidFill>
                  <a:srgbClr val="FFFFFF"/>
                </a:solidFill>
              </a:rPr>
              <a:t>SEIS 763 Final Project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A10A13-3E66-8250-0D84-265DC490AD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24937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FA5E943-D3DB-0342-898E-72422F172E4A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363BD4-9AB3-F6A2-BAE0-CD38405201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50212" y="1934585"/>
            <a:ext cx="278952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Cummings, Groulx, Meng, Werner</a:t>
            </a:r>
          </a:p>
        </p:txBody>
      </p:sp>
      <p:sp>
        <p:nvSpPr>
          <p:cNvPr id="12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74359" y="583345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rgbClr val="FFFFFF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4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33139" y="812640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rgbClr val="FFFFFF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6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8819" y="1037066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rgbClr val="FFFFFF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Graphic 22">
            <a:extLst>
              <a:ext uri="{FF2B5EF4-FFF2-40B4-BE49-F238E27FC236}">
                <a16:creationId xmlns:a16="http://schemas.microsoft.com/office/drawing/2014/main" id="{508BEF50-7B1E-49A4-BC19-5F4F1D755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36425" y="5636680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rgbClr val="FFFFFF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22" name="Graphic 23">
            <a:extLst>
              <a:ext uri="{FF2B5EF4-FFF2-40B4-BE49-F238E27FC236}">
                <a16:creationId xmlns:a16="http://schemas.microsoft.com/office/drawing/2014/main" id="{3FBAD350-5664-4811-A208-657FB882D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45175" y="6096759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rgbClr val="FFFFFF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24" name="Graphic 21">
            <a:extLst>
              <a:ext uri="{FF2B5EF4-FFF2-40B4-BE49-F238E27FC236}">
                <a16:creationId xmlns:a16="http://schemas.microsoft.com/office/drawing/2014/main" id="{C39ADB8F-D187-49D7-BDCF-C1B6DC727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54288" y="6238029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rgbClr val="FFFFFF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46775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932495F0-C5CB-4823-AE70-EED61EBAB1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0B28F1-F520-2604-FC2E-9F31FE6B8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321" y="1143000"/>
            <a:ext cx="5262684" cy="289864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SVM Model 1 with PCA features</a:t>
            </a:r>
            <a:br>
              <a:rPr lang="en-US" sz="5400"/>
            </a:br>
            <a:r>
              <a:rPr lang="en-US" sz="2000"/>
              <a:t>(best lambda&amp; C tested)</a:t>
            </a:r>
            <a:endParaRPr lang="en-US" sz="54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83976F-2D5D-3E8F-E61B-653C0878DC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1183" y="4407408"/>
            <a:ext cx="4846320" cy="133502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400"/>
              <a:t>Predict &lt;140K vs. &gt;140K</a:t>
            </a:r>
          </a:p>
          <a:p>
            <a:pPr marL="0" indent="0">
              <a:buNone/>
            </a:pPr>
            <a:endParaRPr lang="en-US" sz="240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B8B9C25-D80D-48EC-B83A-231219A80C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82975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E29663-DC34-FD5E-5FFD-D1F9F92D5C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1997" y="466153"/>
            <a:ext cx="5441001" cy="2042981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601CC70B-8875-45A1-8AFD-7D546E3C0C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3897" y="4177748"/>
            <a:ext cx="4824407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E6A95F7-526C-10DB-81EB-C6C903FB96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90399" y="6356350"/>
            <a:ext cx="299939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t>Cummings, Groulx, Meng, Werner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4D3984-37FB-13F7-D377-78D6322763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989789" y="6356350"/>
            <a:ext cx="70771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FA5E943-D3DB-0342-898E-72422F172E4A}" type="slidenum"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10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FC5CD12-2269-176C-DA35-8CC51E4480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0823" y="2680467"/>
            <a:ext cx="4372175" cy="385844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CC328DA-2C27-520C-9BD4-E616E9A162CF}"/>
              </a:ext>
            </a:extLst>
          </p:cNvPr>
          <p:cNvSpPr txBox="1"/>
          <p:nvPr/>
        </p:nvSpPr>
        <p:spPr>
          <a:xfrm>
            <a:off x="744279" y="5422605"/>
            <a:ext cx="2468433" cy="923330"/>
          </a:xfrm>
          <a:prstGeom prst="rect">
            <a:avLst/>
          </a:prstGeom>
          <a:pattFill prst="pct50">
            <a:fgClr>
              <a:schemeClr val="accent1"/>
            </a:fgClr>
            <a:bgClr>
              <a:schemeClr val="bg1"/>
            </a:bgClr>
          </a:pattFill>
          <a:ln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0"/>
          </a:effectLst>
        </p:spPr>
        <p:txBody>
          <a:bodyPr wrap="none" rtlCol="0">
            <a:spAutoFit/>
          </a:bodyPr>
          <a:lstStyle/>
          <a:p>
            <a:r>
              <a:rPr lang="en-US"/>
              <a:t>F.Y.I</a:t>
            </a:r>
          </a:p>
          <a:p>
            <a:r>
              <a:rPr lang="en-US"/>
              <a:t>140k is the 3</a:t>
            </a:r>
            <a:r>
              <a:rPr lang="en-US" baseline="30000"/>
              <a:t>rd</a:t>
            </a:r>
            <a:r>
              <a:rPr lang="en-US"/>
              <a:t> quantile </a:t>
            </a:r>
          </a:p>
          <a:p>
            <a:r>
              <a:rPr lang="en-US"/>
              <a:t>100k is the median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C7F074A-6638-013D-A910-6A774A2C02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2224" y="4177748"/>
            <a:ext cx="2779989" cy="2204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2586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550BE34-C2B8-49B8-8519-67A8CAD51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A7457DD9-5A45-400A-AB4B-4B4EDECA2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AE9EBA-90AE-D3EB-F2BC-A41F5D8BB3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746" y="586822"/>
            <a:ext cx="3560252" cy="1645920"/>
          </a:xfrm>
        </p:spPr>
        <p:txBody>
          <a:bodyPr>
            <a:normAutofit/>
          </a:bodyPr>
          <a:lstStyle/>
          <a:p>
            <a:r>
              <a:rPr lang="en-US" sz="3200"/>
              <a:t>SVM Model 2 with Top 5 Predictors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41CF7D6-A660-431A-B0BB-140A0D555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570A85B-3810-4F95-97B0-CBF4CCDB3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D167D3-9AE4-2522-DB93-104EA38123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1164" y="586822"/>
            <a:ext cx="6002636" cy="1645920"/>
          </a:xfrm>
        </p:spPr>
        <p:txBody>
          <a:bodyPr anchor="ctr">
            <a:normAutofit/>
          </a:bodyPr>
          <a:lstStyle/>
          <a:p>
            <a:r>
              <a:rPr lang="en-US" sz="1500"/>
              <a:t>company_score</a:t>
            </a:r>
          </a:p>
          <a:p>
            <a:r>
              <a:rPr lang="en-US" sz="1500"/>
              <a:t>economic_score</a:t>
            </a:r>
          </a:p>
          <a:p>
            <a:r>
              <a:rPr lang="en-US" sz="1500"/>
              <a:t>company_size</a:t>
            </a:r>
          </a:p>
          <a:p>
            <a:r>
              <a:rPr lang="en-US" sz="1500"/>
              <a:t>programming_languages_score</a:t>
            </a:r>
          </a:p>
          <a:p>
            <a:r>
              <a:rPr lang="en-US" sz="1500"/>
              <a:t>job_classification_Engineering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9E3129E-13E3-6909-E2EA-05EDB94E08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146" y="2989014"/>
            <a:ext cx="4554018" cy="1764683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360026-C06F-175A-726C-EE12CCD6B4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Cummings, Groulx, Meng, Werner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3344F0-EDBC-C887-F46C-6B2BA0F22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FA5E943-D3DB-0342-898E-72422F172E4A}" type="slidenum"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11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0911F45-ACD8-099E-9DEF-3D419FBEA9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7400" y="2676139"/>
            <a:ext cx="4114800" cy="3718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0982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5FBF12F-11AE-93C6-AA5C-87E0B6F57A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157" y="1484313"/>
            <a:ext cx="6978983" cy="4833864"/>
          </a:xfrm>
          <a:prstGeom prst="rect">
            <a:avLst/>
          </a:prstGeom>
          <a:ln w="28575">
            <a:solidFill>
              <a:schemeClr val="accent2">
                <a:lumMod val="60000"/>
                <a:lumOff val="40000"/>
              </a:schemeClr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21A5C21-E461-40F6-A1B3-DC3AAC040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Decision Tree – Predicting Salary over $100k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DCF05D-E818-374A-34CA-34B1BE34DB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1272" y="1825625"/>
            <a:ext cx="3462528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b="1"/>
              <a:t>Precision, Recall, and f1-Score:</a:t>
            </a:r>
            <a:r>
              <a:rPr lang="en-US" sz="2000"/>
              <a:t> Great at predicting salaries over $100k</a:t>
            </a:r>
          </a:p>
          <a:p>
            <a:pPr lvl="1"/>
            <a:r>
              <a:rPr lang="en-US" sz="1600"/>
              <a:t>Less accurate for salaries under $100k, due to smaller sample size in dataset</a:t>
            </a:r>
          </a:p>
          <a:p>
            <a:r>
              <a:rPr lang="en-US" sz="2000" b="1"/>
              <a:t>Root Nodes:</a:t>
            </a:r>
            <a:r>
              <a:rPr lang="en-US" sz="2000"/>
              <a:t> </a:t>
            </a:r>
          </a:p>
          <a:p>
            <a:pPr lvl="1"/>
            <a:r>
              <a:rPr lang="en-US" sz="1600" err="1"/>
              <a:t>analysis_statistics_score</a:t>
            </a:r>
            <a:endParaRPr lang="en-US" sz="1600"/>
          </a:p>
          <a:p>
            <a:pPr lvl="1"/>
            <a:r>
              <a:rPr lang="en-US" sz="1600"/>
              <a:t>database_score</a:t>
            </a:r>
          </a:p>
          <a:p>
            <a:pPr lvl="1"/>
            <a:r>
              <a:rPr lang="en-US" sz="1600" err="1"/>
              <a:t>machine_learning_score</a:t>
            </a:r>
            <a:endParaRPr lang="en-US" sz="1600"/>
          </a:p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34050E6-A3B2-27BB-1D6D-46B5206EC7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Cummings, Groulx, Meng, Werner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AB0DB65-2DA3-3D48-9C7B-9C247425B3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5E943-D3DB-0342-898E-72422F172E4A}" type="slidenum">
              <a:rPr lang="en-US" smtClean="0"/>
              <a:t>12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6B6D10C-2452-0B68-EAF4-21FEFE0390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7342" y="5131666"/>
            <a:ext cx="3509798" cy="1186511"/>
          </a:xfrm>
          <a:prstGeom prst="rect">
            <a:avLst/>
          </a:prstGeom>
          <a:ln w="28575">
            <a:solidFill>
              <a:schemeClr val="accent2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1010597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1A5C21-E461-40F6-A1B3-DC3AAC040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Decision Tree – Root Node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DCF05D-E818-374A-34CA-34B1BE34DB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1272" y="1825625"/>
            <a:ext cx="3462528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b="1"/>
              <a:t>Root Node Decision:</a:t>
            </a:r>
            <a:r>
              <a:rPr lang="en-US" sz="2000"/>
              <a:t> Having an analysis_statistics_score less than or equal to 1.5</a:t>
            </a:r>
          </a:p>
          <a:p>
            <a:r>
              <a:rPr lang="en-US" sz="2000" b="1"/>
              <a:t>Higher Analysis Score:</a:t>
            </a:r>
            <a:r>
              <a:rPr lang="en-US" sz="2000"/>
              <a:t> Database score then needs to be less than or equal to 1.5</a:t>
            </a:r>
          </a:p>
          <a:p>
            <a:r>
              <a:rPr lang="en-US" sz="2000" b="1"/>
              <a:t>Lower Analysis Score:</a:t>
            </a:r>
            <a:r>
              <a:rPr lang="en-US" sz="2000"/>
              <a:t> Machine learning score then needs to be less than or equal to 0.5</a:t>
            </a:r>
            <a:endParaRPr lang="en-US" sz="2000" b="1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34050E6-A3B2-27BB-1D6D-46B5206EC7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Cummings, Groulx, Meng, Werner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AB0DB65-2DA3-3D48-9C7B-9C247425B3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5E943-D3DB-0342-898E-72422F172E4A}" type="slidenum">
              <a:rPr lang="en-US" smtClean="0"/>
              <a:t>13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ECF4FF-A095-3870-F13B-346C346E53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89195"/>
            <a:ext cx="6676272" cy="4624197"/>
          </a:xfrm>
          <a:prstGeom prst="rect">
            <a:avLst/>
          </a:prstGeom>
          <a:ln w="28575">
            <a:solidFill>
              <a:schemeClr val="accent2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3711664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8761DDFE-071F-4200-B0AA-394476C2D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1A5C21-E461-40F6-A1B3-DC3AAC040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547815"/>
            <a:ext cx="5167185" cy="1680519"/>
          </a:xfrm>
        </p:spPr>
        <p:txBody>
          <a:bodyPr>
            <a:normAutofit/>
          </a:bodyPr>
          <a:lstStyle/>
          <a:p>
            <a:r>
              <a:rPr lang="en-US" sz="4000"/>
              <a:t>Decision Tree – Validation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DCF05D-E818-374A-34CA-34B1BE34DB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86619" y="547815"/>
            <a:ext cx="5178960" cy="168051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600" b="1"/>
              <a:t>&lt;=100k:</a:t>
            </a:r>
            <a:r>
              <a:rPr lang="en-US" sz="1600"/>
              <a:t> AUC of 0.58, performing slightly better than a coin flip</a:t>
            </a:r>
          </a:p>
          <a:p>
            <a:r>
              <a:rPr lang="en-US" sz="1600" b="1"/>
              <a:t>&gt; 100k:</a:t>
            </a:r>
            <a:r>
              <a:rPr lang="en-US" sz="1600"/>
              <a:t> AUC of 0.58, performing slightly better than a coin flip</a:t>
            </a:r>
          </a:p>
          <a:p>
            <a:r>
              <a:rPr lang="en-US" sz="1600" b="1"/>
              <a:t>Accuracy:</a:t>
            </a:r>
            <a:r>
              <a:rPr lang="en-US" sz="1600"/>
              <a:t> (3549+0)/(3549+0+36+3) = 98.9% accuracy, with bias to class I</a:t>
            </a:r>
            <a:endParaRPr lang="en-US" sz="1600" b="1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8C3191-5C45-1494-EF23-E2D59B8B54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373" y="2421924"/>
            <a:ext cx="4682835" cy="3711146"/>
          </a:xfrm>
          <a:prstGeom prst="rect">
            <a:avLst/>
          </a:prstGeom>
          <a:ln w="28575">
            <a:solidFill>
              <a:schemeClr val="accent2">
                <a:lumMod val="60000"/>
                <a:lumOff val="40000"/>
              </a:schemeClr>
            </a:solidFill>
          </a:ln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34050E6-A3B2-27BB-1D6D-46B5206EC7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Cummings, Groulx, Meng, Werner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AB0DB65-2DA3-3D48-9C7B-9C247425B3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FA5E943-D3DB-0342-898E-72422F172E4A}" type="slidenum">
              <a:rPr lang="en-US"/>
              <a:pPr>
                <a:spcAft>
                  <a:spcPts val="600"/>
                </a:spcAft>
              </a:pPr>
              <a:t>14</a:t>
            </a:fld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AC5F560-1A9A-4D70-3ED0-1D8748516A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9015712"/>
              </p:ext>
            </p:extLst>
          </p:nvPr>
        </p:nvGraphicFramePr>
        <p:xfrm>
          <a:off x="6198394" y="3046584"/>
          <a:ext cx="5167187" cy="24618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2131">
                  <a:extLst>
                    <a:ext uri="{9D8B030D-6E8A-4147-A177-3AD203B41FA5}">
                      <a16:colId xmlns:a16="http://schemas.microsoft.com/office/drawing/2014/main" val="873532158"/>
                    </a:ext>
                  </a:extLst>
                </a:gridCol>
                <a:gridCol w="1530501">
                  <a:extLst>
                    <a:ext uri="{9D8B030D-6E8A-4147-A177-3AD203B41FA5}">
                      <a16:colId xmlns:a16="http://schemas.microsoft.com/office/drawing/2014/main" val="225864385"/>
                    </a:ext>
                  </a:extLst>
                </a:gridCol>
                <a:gridCol w="1434555">
                  <a:extLst>
                    <a:ext uri="{9D8B030D-6E8A-4147-A177-3AD203B41FA5}">
                      <a16:colId xmlns:a16="http://schemas.microsoft.com/office/drawing/2014/main" val="2070917646"/>
                    </a:ext>
                  </a:extLst>
                </a:gridCol>
              </a:tblGrid>
              <a:tr h="1043904">
                <a:tc>
                  <a:txBody>
                    <a:bodyPr/>
                    <a:lstStyle/>
                    <a:p>
                      <a:r>
                        <a:rPr lang="en-US" sz="2200" b="1">
                          <a:solidFill>
                            <a:schemeClr val="tx1"/>
                          </a:solidFill>
                        </a:rPr>
                        <a:t>Confusion Matrix</a:t>
                      </a:r>
                    </a:p>
                  </a:txBody>
                  <a:tcPr marL="307030" marR="307030" marT="153515" marB="15351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>
                      <a:solidFill>
                        <a:schemeClr val="accent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b="1">
                          <a:solidFill>
                            <a:schemeClr val="tx1"/>
                          </a:solidFill>
                        </a:rPr>
                        <a:t>False</a:t>
                      </a:r>
                    </a:p>
                  </a:txBody>
                  <a:tcPr marL="307030" marR="307030" marT="153515" marB="153515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>
                      <a:solidFill>
                        <a:schemeClr val="accent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b="1">
                          <a:solidFill>
                            <a:schemeClr val="tx1"/>
                          </a:solidFill>
                        </a:rPr>
                        <a:t>True</a:t>
                      </a:r>
                    </a:p>
                  </a:txBody>
                  <a:tcPr marL="307030" marR="307030" marT="153515" marB="153515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>
                      <a:solidFill>
                        <a:schemeClr val="accent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2607012"/>
                  </a:ext>
                </a:extLst>
              </a:tr>
              <a:tr h="708962">
                <a:tc>
                  <a:txBody>
                    <a:bodyPr/>
                    <a:lstStyle/>
                    <a:p>
                      <a:r>
                        <a:rPr lang="en-US" sz="2200">
                          <a:solidFill>
                            <a:schemeClr val="tx1"/>
                          </a:solidFill>
                        </a:rPr>
                        <a:t>False</a:t>
                      </a:r>
                    </a:p>
                  </a:txBody>
                  <a:tcPr marL="307030" marR="307030" marT="153515" marB="15351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9050">
                      <a:solidFill>
                        <a:schemeClr val="accent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20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307030" marR="307030" marT="153515" marB="153515">
                    <a:lnL>
                      <a:noFill/>
                    </a:lnL>
                    <a:lnR>
                      <a:noFill/>
                    </a:lnR>
                    <a:lnT w="19050">
                      <a:solidFill>
                        <a:schemeClr val="accent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200">
                          <a:solidFill>
                            <a:schemeClr val="tx1"/>
                          </a:solidFill>
                        </a:rPr>
                        <a:t>36</a:t>
                      </a:r>
                    </a:p>
                  </a:txBody>
                  <a:tcPr marL="307030" marR="307030" marT="153515" marB="153515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>
                      <a:solidFill>
                        <a:schemeClr val="accent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4890445"/>
                  </a:ext>
                </a:extLst>
              </a:tr>
              <a:tr h="708962">
                <a:tc>
                  <a:txBody>
                    <a:bodyPr/>
                    <a:lstStyle/>
                    <a:p>
                      <a:r>
                        <a:rPr lang="en-US" sz="2200">
                          <a:solidFill>
                            <a:schemeClr val="tx1"/>
                          </a:solidFill>
                        </a:rPr>
                        <a:t>True</a:t>
                      </a:r>
                    </a:p>
                  </a:txBody>
                  <a:tcPr marL="307030" marR="307030" marT="153515" marB="15351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20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307030" marR="307030" marT="153515" marB="153515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200">
                          <a:solidFill>
                            <a:schemeClr val="tx1"/>
                          </a:solidFill>
                        </a:rPr>
                        <a:t>3549</a:t>
                      </a:r>
                    </a:p>
                  </a:txBody>
                  <a:tcPr marL="307030" marR="307030" marT="153515" marB="153515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62711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267930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ADF54-DFAA-8A34-9A9B-2DA58DC01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693" y="741391"/>
            <a:ext cx="4597747" cy="1616203"/>
          </a:xfrm>
        </p:spPr>
        <p:txBody>
          <a:bodyPr anchor="b">
            <a:normAutofit/>
          </a:bodyPr>
          <a:lstStyle/>
          <a:p>
            <a:r>
              <a:rPr lang="en-US" sz="3200"/>
              <a:t>DT Model2- 140k Predicting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12E21B-0483-4D48-CB41-4926EA7841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6693" y="2533476"/>
            <a:ext cx="4597746" cy="3447832"/>
          </a:xfrm>
        </p:spPr>
        <p:txBody>
          <a:bodyPr anchor="t">
            <a:normAutofit/>
          </a:bodyPr>
          <a:lstStyle/>
          <a:p>
            <a:r>
              <a:rPr lang="en-US" sz="1400" err="1"/>
              <a:t>company_score</a:t>
            </a:r>
            <a:endParaRPr lang="en-US" sz="1400"/>
          </a:p>
          <a:p>
            <a:r>
              <a:rPr lang="en-US" sz="1400" err="1"/>
              <a:t>job_classification_Engineering</a:t>
            </a:r>
            <a:endParaRPr lang="en-US" sz="1400"/>
          </a:p>
          <a:p>
            <a:r>
              <a:rPr lang="en-US" sz="1400" err="1"/>
              <a:t>programming_languages_score</a:t>
            </a:r>
            <a:endParaRPr lang="en-US" sz="1400"/>
          </a:p>
          <a:p>
            <a:r>
              <a:rPr lang="en-US" sz="1400" err="1"/>
              <a:t>sector_Information</a:t>
            </a:r>
            <a:r>
              <a:rPr lang="en-US" sz="1400"/>
              <a:t> Technology</a:t>
            </a:r>
          </a:p>
          <a:p>
            <a:r>
              <a:rPr lang="en-US" sz="1400" err="1"/>
              <a:t>machine_learning_score</a:t>
            </a:r>
            <a:r>
              <a:rPr lang="en-US" sz="1400"/>
              <a:t> </a:t>
            </a:r>
          </a:p>
          <a:p>
            <a:r>
              <a:rPr lang="en-US" sz="1400" err="1"/>
              <a:t>economic_score</a:t>
            </a:r>
            <a:r>
              <a:rPr lang="en-US" sz="1400"/>
              <a:t> </a:t>
            </a:r>
            <a:endParaRPr lang="en-US" sz="200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BFAA50-64B7-0FB2-3C3E-166E5AB358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5047" y="2702430"/>
            <a:ext cx="6590712" cy="3278878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50E88C-DBBC-84E0-B07D-2EC6B8511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Cummings, Groulx, Meng, Werner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101F2A-200E-2C36-C078-FDD041AA5F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FA5E943-D3DB-0342-898E-72422F172E4A}" type="slidenum">
              <a:rPr lang="en-US" smtClean="0"/>
              <a:pPr>
                <a:spcAft>
                  <a:spcPts val="600"/>
                </a:spcAft>
              </a:pPr>
              <a:t>15</a:t>
            </a:fld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FD67D68-9B83-C338-8342-3348D8F223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6737718"/>
            <a:ext cx="12207200" cy="123363"/>
            <a:chOff x="-5025" y="6737718"/>
            <a:chExt cx="12207200" cy="123363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E397F34-6B84-0D3B-0F29-B1D134B3B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BD98075-BFC1-BE9C-7FB7-23FE55E433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41E02BF0-1C05-CEBB-3211-3C7C80EE1D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3162" y="642375"/>
            <a:ext cx="5416894" cy="1947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664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617B437-F8F7-9CE8-4F6B-BFE2735E14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58814" y="643466"/>
            <a:ext cx="7074371" cy="5571067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15324C-07E8-0661-4896-47FC1DC0A9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Cummings, Groulx, Meng, Werner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BC2C27-74BA-02D1-7E91-AFDA71232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FA5E943-D3DB-0342-898E-72422F172E4A}" type="slidenum">
              <a:rPr lang="en-US" smtClean="0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16</a:t>
            </a:fld>
            <a:endParaRPr lang="en-US">
              <a:solidFill>
                <a:schemeClr val="tx1">
                  <a:tint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00574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D92AB1-E9E9-8795-FE56-FCEDDD4AF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106" y="293238"/>
            <a:ext cx="10515600" cy="477299"/>
          </a:xfrm>
        </p:spPr>
        <p:txBody>
          <a:bodyPr>
            <a:normAutofit fontScale="90000"/>
          </a:bodyPr>
          <a:lstStyle/>
          <a:p>
            <a:r>
              <a:rPr lang="en-US"/>
              <a:t>Clustering Analysis – Overview </a:t>
            </a:r>
          </a:p>
        </p:txBody>
      </p:sp>
      <p:pic>
        <p:nvPicPr>
          <p:cNvPr id="4" name="Picture 3" descr="A diagram of a cluster of dots&#10;&#10;Description automatically generated">
            <a:extLst>
              <a:ext uri="{FF2B5EF4-FFF2-40B4-BE49-F238E27FC236}">
                <a16:creationId xmlns:a16="http://schemas.microsoft.com/office/drawing/2014/main" id="{C5BADEA6-4743-4F82-8F9A-BE256DF87D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293" y="1717851"/>
            <a:ext cx="5837635" cy="4456982"/>
          </a:xfrm>
          <a:prstGeom prst="rect">
            <a:avLst/>
          </a:prstGeom>
          <a:ln w="28575">
            <a:solidFill>
              <a:schemeClr val="accent2">
                <a:lumMod val="60000"/>
                <a:lumOff val="40000"/>
              </a:schemeClr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0DB7D22-09E6-FACA-0A85-6A2A797F3F50}"/>
              </a:ext>
            </a:extLst>
          </p:cNvPr>
          <p:cNvSpPr txBox="1"/>
          <p:nvPr/>
        </p:nvSpPr>
        <p:spPr>
          <a:xfrm>
            <a:off x="3183759" y="770758"/>
            <a:ext cx="5824483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i="1">
                <a:ea typeface="+mn-lt"/>
                <a:cs typeface="+mn-lt"/>
              </a:rPr>
              <a:t>Clustering Analysis of Job Market Trends for Data Majors</a:t>
            </a:r>
            <a:endParaRPr lang="en-US"/>
          </a:p>
          <a:p>
            <a:pPr marL="285750" indent="-285750">
              <a:buFont typeface="Arial"/>
              <a:buChar char="•"/>
            </a:pPr>
            <a:endParaRPr lang="en-US"/>
          </a:p>
          <a:p>
            <a:pPr algn="l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F3EDB0-AA7B-E598-946F-6B6681552F46}"/>
              </a:ext>
            </a:extLst>
          </p:cNvPr>
          <p:cNvSpPr txBox="1"/>
          <p:nvPr/>
        </p:nvSpPr>
        <p:spPr>
          <a:xfrm>
            <a:off x="6279931" y="4099034"/>
            <a:ext cx="5623034" cy="233910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b="1">
                <a:ea typeface="+mn-lt"/>
                <a:cs typeface="+mn-lt"/>
              </a:rPr>
              <a:t>Key Insights</a:t>
            </a:r>
            <a:r>
              <a:rPr lang="en-US" sz="1600">
                <a:ea typeface="+mn-lt"/>
                <a:cs typeface="+mn-lt"/>
              </a:rPr>
              <a:t>:</a:t>
            </a:r>
          </a:p>
          <a:p>
            <a:pPr marL="285750" indent="-285750">
              <a:buFont typeface="Arial"/>
              <a:buChar char="•"/>
            </a:pPr>
            <a:r>
              <a:rPr lang="en-US" sz="1600" b="1">
                <a:ea typeface="+mn-lt"/>
                <a:cs typeface="+mn-lt"/>
              </a:rPr>
              <a:t>K-Means</a:t>
            </a:r>
            <a:r>
              <a:rPr lang="en-US" sz="1600">
                <a:ea typeface="+mn-lt"/>
                <a:cs typeface="+mn-lt"/>
              </a:rPr>
              <a:t>:</a:t>
            </a:r>
          </a:p>
          <a:p>
            <a:pPr marL="742950" lvl="1" indent="-285750">
              <a:buFont typeface="Arial"/>
              <a:buChar char="•"/>
            </a:pPr>
            <a:r>
              <a:rPr lang="en-US" sz="1600">
                <a:ea typeface="+mn-lt"/>
                <a:cs typeface="+mn-lt"/>
              </a:rPr>
              <a:t>Cluster 0: Moderate salary, balanced skills.</a:t>
            </a:r>
          </a:p>
          <a:p>
            <a:pPr marL="742950" lvl="1" indent="-285750">
              <a:buFont typeface="Arial"/>
              <a:buChar char="•"/>
            </a:pPr>
            <a:r>
              <a:rPr lang="en-US" sz="1600">
                <a:ea typeface="+mn-lt"/>
                <a:cs typeface="+mn-lt"/>
              </a:rPr>
              <a:t>Cluster 1: Extremely high salary, minimal skills.</a:t>
            </a:r>
          </a:p>
          <a:p>
            <a:pPr marL="742950" lvl="1" indent="-285750">
              <a:buFont typeface="Arial"/>
              <a:buChar char="•"/>
            </a:pPr>
            <a:r>
              <a:rPr lang="en-US" sz="1600">
                <a:ea typeface="+mn-lt"/>
                <a:cs typeface="+mn-lt"/>
              </a:rPr>
              <a:t>Cluster 2: Low salary, high advanced skills (e.g., ML, data visualization).</a:t>
            </a:r>
          </a:p>
          <a:p>
            <a:pPr marL="285750" indent="-285750">
              <a:buFont typeface="Arial"/>
              <a:buChar char="•"/>
            </a:pPr>
            <a:r>
              <a:rPr lang="en-US" sz="1600" b="1">
                <a:ea typeface="+mn-lt"/>
                <a:cs typeface="+mn-lt"/>
              </a:rPr>
              <a:t>Silhouette Score (K-Means)</a:t>
            </a:r>
            <a:r>
              <a:rPr lang="en-US" sz="1600">
                <a:ea typeface="+mn-lt"/>
                <a:cs typeface="+mn-lt"/>
              </a:rPr>
              <a:t>: 0.601 (indicates good separation).</a:t>
            </a:r>
          </a:p>
          <a:p>
            <a:pPr algn="l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D32E9F-5EA3-456F-2965-F83CA5809E82}"/>
              </a:ext>
            </a:extLst>
          </p:cNvPr>
          <p:cNvSpPr txBox="1"/>
          <p:nvPr/>
        </p:nvSpPr>
        <p:spPr>
          <a:xfrm>
            <a:off x="6371896" y="1856577"/>
            <a:ext cx="5439103" cy="209288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b="1">
                <a:ea typeface="+mn-lt"/>
                <a:cs typeface="+mn-lt"/>
              </a:rPr>
              <a:t>Clustering Methods Used</a:t>
            </a:r>
            <a:r>
              <a:rPr lang="en-US" sz="1600">
                <a:ea typeface="+mn-lt"/>
                <a:cs typeface="+mn-lt"/>
              </a:rPr>
              <a:t>:</a:t>
            </a:r>
            <a:endParaRPr lang="en-US" sz="1600"/>
          </a:p>
          <a:p>
            <a:pPr marL="285750" indent="-285750">
              <a:buFont typeface="Arial"/>
              <a:buChar char="•"/>
            </a:pPr>
            <a:r>
              <a:rPr lang="en-US" sz="1600" b="1">
                <a:ea typeface="+mn-lt"/>
                <a:cs typeface="+mn-lt"/>
              </a:rPr>
              <a:t>K-Means</a:t>
            </a:r>
            <a:r>
              <a:rPr lang="en-US" sz="1600">
                <a:ea typeface="+mn-lt"/>
                <a:cs typeface="+mn-lt"/>
              </a:rPr>
              <a:t>: 3 clusters based on salary, views, skills, and job duration.</a:t>
            </a:r>
            <a:endParaRPr lang="en-US" sz="1600"/>
          </a:p>
          <a:p>
            <a:pPr marL="285750" indent="-285750">
              <a:buFont typeface="Arial"/>
              <a:buChar char="•"/>
            </a:pPr>
            <a:r>
              <a:rPr lang="en-US" sz="1600" b="1">
                <a:ea typeface="+mn-lt"/>
                <a:cs typeface="+mn-lt"/>
              </a:rPr>
              <a:t>Hierarchical Clustering</a:t>
            </a:r>
            <a:r>
              <a:rPr lang="en-US" sz="1600">
                <a:ea typeface="+mn-lt"/>
                <a:cs typeface="+mn-lt"/>
              </a:rPr>
              <a:t>: Explored relationships between clusters using a dendrogram.</a:t>
            </a:r>
            <a:endParaRPr lang="en-US" sz="1600"/>
          </a:p>
          <a:p>
            <a:pPr marL="285750" indent="-285750">
              <a:buFont typeface="Arial"/>
              <a:buChar char="•"/>
            </a:pPr>
            <a:r>
              <a:rPr lang="en-US" sz="1600" b="1">
                <a:ea typeface="+mn-lt"/>
                <a:cs typeface="+mn-lt"/>
              </a:rPr>
              <a:t>DBSCAN</a:t>
            </a:r>
            <a:r>
              <a:rPr lang="en-US" sz="1600">
                <a:ea typeface="+mn-lt"/>
                <a:cs typeface="+mn-lt"/>
              </a:rPr>
              <a:t>: Identified dense regions, noise points, and smaller clusters.</a:t>
            </a:r>
            <a:endParaRPr lang="en-US" sz="1400"/>
          </a:p>
          <a:p>
            <a:pPr algn="l"/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AA8F84C-B67B-9475-210D-4ED1ADA26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Cummings, Groulx, Meng, Werner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03A2C10-1B60-70E6-67E8-E34F353D5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5E943-D3DB-0342-898E-72422F172E4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5079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D92AB1-E9E9-8795-FE56-FCEDDD4AF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106" y="293238"/>
            <a:ext cx="10515600" cy="477299"/>
          </a:xfrm>
        </p:spPr>
        <p:txBody>
          <a:bodyPr>
            <a:normAutofit fontScale="90000"/>
          </a:bodyPr>
          <a:lstStyle/>
          <a:p>
            <a:r>
              <a:rPr lang="en-US"/>
              <a:t>Clustering Analysis – Results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DB7D22-09E6-FACA-0A85-6A2A797F3F50}"/>
              </a:ext>
            </a:extLst>
          </p:cNvPr>
          <p:cNvSpPr txBox="1"/>
          <p:nvPr/>
        </p:nvSpPr>
        <p:spPr>
          <a:xfrm>
            <a:off x="3901966" y="761998"/>
            <a:ext cx="4379311" cy="94084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i="1">
                <a:ea typeface="+mn-lt"/>
                <a:cs typeface="+mn-lt"/>
              </a:rPr>
              <a:t>Detailed Results of Clustering Approaches</a:t>
            </a:r>
            <a:endParaRPr lang="en-US" err="1"/>
          </a:p>
          <a:p>
            <a:pPr marL="285750" indent="-285750">
              <a:buFont typeface="Arial"/>
              <a:buChar char="•"/>
            </a:pPr>
            <a:endParaRPr lang="en-US"/>
          </a:p>
          <a:p>
            <a:pPr algn="l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F4D65B-6086-4130-0254-AA24C987382B}"/>
              </a:ext>
            </a:extLst>
          </p:cNvPr>
          <p:cNvSpPr txBox="1"/>
          <p:nvPr/>
        </p:nvSpPr>
        <p:spPr>
          <a:xfrm>
            <a:off x="1251607" y="5100520"/>
            <a:ext cx="9711808" cy="20856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b="1">
                <a:ea typeface="+mn-lt"/>
                <a:cs typeface="+mn-lt"/>
              </a:rPr>
              <a:t>Clustering Highlights</a:t>
            </a:r>
            <a:r>
              <a:rPr lang="en-US" sz="1400">
                <a:ea typeface="+mn-lt"/>
                <a:cs typeface="+mn-lt"/>
              </a:rPr>
              <a:t>:</a:t>
            </a:r>
            <a:endParaRPr lang="en-US" sz="1400"/>
          </a:p>
          <a:p>
            <a:r>
              <a:rPr lang="en-US" sz="1400" b="1">
                <a:ea typeface="+mn-lt"/>
                <a:cs typeface="+mn-lt"/>
              </a:rPr>
              <a:t>K-Means</a:t>
            </a:r>
            <a:r>
              <a:rPr lang="en-US" sz="1400">
                <a:ea typeface="+mn-lt"/>
                <a:cs typeface="+mn-lt"/>
              </a:rPr>
              <a:t>:</a:t>
            </a:r>
            <a:endParaRPr lang="en-US" sz="1400"/>
          </a:p>
          <a:p>
            <a:pPr marL="742950" lvl="1" indent="-285750">
              <a:buFont typeface="Arial"/>
              <a:buChar char="•"/>
            </a:pPr>
            <a:r>
              <a:rPr lang="en-US" sz="1400">
                <a:ea typeface="+mn-lt"/>
                <a:cs typeface="+mn-lt"/>
              </a:rPr>
              <a:t>Distinct clusters with clear differences in salary and skill requirements.</a:t>
            </a:r>
            <a:endParaRPr lang="en-US" sz="1400"/>
          </a:p>
          <a:p>
            <a:r>
              <a:rPr lang="en-US" sz="1400" b="1">
                <a:ea typeface="+mn-lt"/>
                <a:cs typeface="+mn-lt"/>
              </a:rPr>
              <a:t>Hierarchical Clustering</a:t>
            </a:r>
            <a:r>
              <a:rPr lang="en-US" sz="1400">
                <a:ea typeface="+mn-lt"/>
                <a:cs typeface="+mn-lt"/>
              </a:rPr>
              <a:t>:</a:t>
            </a:r>
            <a:endParaRPr lang="en-US" sz="1400"/>
          </a:p>
          <a:p>
            <a:pPr marL="742950" lvl="1" indent="-285750">
              <a:buFont typeface="Arial"/>
              <a:buChar char="•"/>
            </a:pPr>
            <a:r>
              <a:rPr lang="en-US" sz="1400">
                <a:ea typeface="+mn-lt"/>
                <a:cs typeface="+mn-lt"/>
              </a:rPr>
              <a:t>Dendrogram shows relationships between clusters (e.g., Clusters 0 and 2 are more similar; Cluster 1 is an outlier).</a:t>
            </a:r>
            <a:endParaRPr lang="en-US" sz="1400"/>
          </a:p>
          <a:p>
            <a:r>
              <a:rPr lang="en-US" sz="1400" b="1">
                <a:ea typeface="+mn-lt"/>
                <a:cs typeface="+mn-lt"/>
              </a:rPr>
              <a:t>DBSCAN</a:t>
            </a:r>
            <a:r>
              <a:rPr lang="en-US" sz="1400">
                <a:ea typeface="+mn-lt"/>
                <a:cs typeface="+mn-lt"/>
              </a:rPr>
              <a:t>:</a:t>
            </a:r>
            <a:endParaRPr lang="en-US" sz="1400"/>
          </a:p>
          <a:p>
            <a:pPr marL="742950" lvl="1" indent="-285750">
              <a:buFont typeface="Arial"/>
              <a:buChar char="•"/>
            </a:pPr>
            <a:r>
              <a:rPr lang="en-US" sz="1400">
                <a:ea typeface="+mn-lt"/>
                <a:cs typeface="+mn-lt"/>
              </a:rPr>
              <a:t>30 clusters and one noise group (-1).</a:t>
            </a:r>
            <a:endParaRPr lang="en-US" sz="1400"/>
          </a:p>
          <a:p>
            <a:pPr marL="742950" lvl="1" indent="-285750">
              <a:buFont typeface="Arial"/>
              <a:buChar char="•"/>
            </a:pPr>
            <a:r>
              <a:rPr lang="en-US" sz="1400">
                <a:ea typeface="+mn-lt"/>
                <a:cs typeface="+mn-lt"/>
              </a:rPr>
              <a:t>Detects niche job roles and unique postings.</a:t>
            </a:r>
            <a:endParaRPr lang="en-US" sz="1400"/>
          </a:p>
          <a:p>
            <a:pPr algn="l"/>
            <a:endParaRPr lang="en-US"/>
          </a:p>
        </p:txBody>
      </p:sp>
      <p:pic>
        <p:nvPicPr>
          <p:cNvPr id="9" name="Picture 8" descr="A diagram of a cluster of dots&#10;&#10;Description automatically generated">
            <a:extLst>
              <a:ext uri="{FF2B5EF4-FFF2-40B4-BE49-F238E27FC236}">
                <a16:creationId xmlns:a16="http://schemas.microsoft.com/office/drawing/2014/main" id="{513E6A41-C534-D841-EE86-21AE9596EE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907" y="1226206"/>
            <a:ext cx="5169980" cy="3871311"/>
          </a:xfrm>
          <a:prstGeom prst="rect">
            <a:avLst/>
          </a:prstGeom>
          <a:ln w="28575">
            <a:solidFill>
              <a:schemeClr val="accent2">
                <a:lumMod val="60000"/>
                <a:lumOff val="40000"/>
              </a:schemeClr>
            </a:solidFill>
          </a:ln>
        </p:spPr>
      </p:pic>
      <p:pic>
        <p:nvPicPr>
          <p:cNvPr id="3" name="Picture 2" descr="A graph of data points&#10;&#10;Description automatically generated">
            <a:extLst>
              <a:ext uri="{FF2B5EF4-FFF2-40B4-BE49-F238E27FC236}">
                <a16:creationId xmlns:a16="http://schemas.microsoft.com/office/drawing/2014/main" id="{D311CC0C-19EF-8C53-4BBC-52B533A107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9076" y="1233714"/>
            <a:ext cx="5419045" cy="3875314"/>
          </a:xfrm>
          <a:prstGeom prst="rect">
            <a:avLst/>
          </a:prstGeom>
          <a:ln w="28575">
            <a:solidFill>
              <a:schemeClr val="accent2">
                <a:lumMod val="60000"/>
                <a:lumOff val="40000"/>
              </a:schemeClr>
            </a:solidFill>
          </a:ln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9FF376-1A60-47C5-2AC6-F8FC869978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Cummings, Groulx, Meng, Werner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224B22-5043-BC20-7070-D69D1570E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5E943-D3DB-0342-898E-72422F172E4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7686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BB8566-9515-8BAC-E2F9-F8DEB983AD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7592" y="401745"/>
            <a:ext cx="4818888" cy="1481328"/>
          </a:xfrm>
        </p:spPr>
        <p:txBody>
          <a:bodyPr anchor="b">
            <a:normAutofit/>
          </a:bodyPr>
          <a:lstStyle/>
          <a:p>
            <a:r>
              <a:rPr lang="en-US" sz="4600"/>
              <a:t>Clustering Model 2: PCA &amp; K-means</a:t>
            </a:r>
          </a:p>
        </p:txBody>
      </p:sp>
      <p:sp>
        <p:nvSpPr>
          <p:cNvPr id="16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sX0" fmla="*/ 0 w 3255095"/>
              <a:gd name="csY0" fmla="*/ 0 h 18288"/>
              <a:gd name="csX1" fmla="*/ 618468 w 3255095"/>
              <a:gd name="csY1" fmla="*/ 0 h 18288"/>
              <a:gd name="csX2" fmla="*/ 1269487 w 3255095"/>
              <a:gd name="csY2" fmla="*/ 0 h 18288"/>
              <a:gd name="csX3" fmla="*/ 1953057 w 3255095"/>
              <a:gd name="csY3" fmla="*/ 0 h 18288"/>
              <a:gd name="csX4" fmla="*/ 2636627 w 3255095"/>
              <a:gd name="csY4" fmla="*/ 0 h 18288"/>
              <a:gd name="csX5" fmla="*/ 3255095 w 3255095"/>
              <a:gd name="csY5" fmla="*/ 0 h 18288"/>
              <a:gd name="csX6" fmla="*/ 3255095 w 3255095"/>
              <a:gd name="csY6" fmla="*/ 18288 h 18288"/>
              <a:gd name="csX7" fmla="*/ 2538974 w 3255095"/>
              <a:gd name="csY7" fmla="*/ 18288 h 18288"/>
              <a:gd name="csX8" fmla="*/ 1822853 w 3255095"/>
              <a:gd name="csY8" fmla="*/ 18288 h 18288"/>
              <a:gd name="csX9" fmla="*/ 1171834 w 3255095"/>
              <a:gd name="csY9" fmla="*/ 18288 h 18288"/>
              <a:gd name="csX10" fmla="*/ 0 w 3255095"/>
              <a:gd name="csY10" fmla="*/ 18288 h 18288"/>
              <a:gd name="csX11" fmla="*/ 0 w 3255095"/>
              <a:gd name="csY11" fmla="*/ 0 h 182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diagram of red and blue dots&#10;&#10;Description automatically generated">
            <a:extLst>
              <a:ext uri="{FF2B5EF4-FFF2-40B4-BE49-F238E27FC236}">
                <a16:creationId xmlns:a16="http://schemas.microsoft.com/office/drawing/2014/main" id="{C7233F97-66EA-20D2-949C-DCE6B72452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193" y="2475906"/>
            <a:ext cx="4439728" cy="3529584"/>
          </a:xfrm>
          <a:prstGeom prst="rect">
            <a:avLst/>
          </a:prstGeom>
          <a:ln w="9525">
            <a:solidFill>
              <a:schemeClr val="tx1"/>
            </a:solidFill>
          </a:ln>
          <a:effectLst>
            <a:glow rad="139700">
              <a:srgbClr val="FF0000">
                <a:alpha val="40000"/>
              </a:srgbClr>
            </a:glow>
          </a:effec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72B2E2-0690-B1A1-AB52-E554E63445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Cummings, Groulx, Meng, Werner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461D95-E03F-3C1C-7CFE-54AEF86FBB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FA5E943-D3DB-0342-898E-72422F172E4A}" type="slidenum">
              <a:rPr lang="en-US" smtClean="0"/>
              <a:pPr>
                <a:spcAft>
                  <a:spcPts val="600"/>
                </a:spcAft>
              </a:pPr>
              <a:t>19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783C26-E35E-9FC1-6EBE-602FCB6FD993}"/>
              </a:ext>
            </a:extLst>
          </p:cNvPr>
          <p:cNvSpPr txBox="1"/>
          <p:nvPr/>
        </p:nvSpPr>
        <p:spPr>
          <a:xfrm>
            <a:off x="2194625" y="3111188"/>
            <a:ext cx="2488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Silhouette score=0.552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2496B99-027B-C4B7-549F-98442AEA09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5731" y="2120818"/>
            <a:ext cx="2916242" cy="23296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0A31B54-455E-3590-DC78-9784C81A52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91928" y="4143677"/>
            <a:ext cx="2796629" cy="221267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BC5DE00-7843-CF77-59B2-7496B3F21E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25970" y="199465"/>
            <a:ext cx="2916241" cy="2339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8552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966D0-540D-4587-B391-E7E859E50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5BC56-0493-0BF2-07A4-3C405CE914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8565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/>
          </a:p>
          <a:p>
            <a:r>
              <a:rPr lang="en-US" b="1">
                <a:solidFill>
                  <a:srgbClr val="C00000"/>
                </a:solidFill>
              </a:rPr>
              <a:t>Hypothesis</a:t>
            </a:r>
            <a:r>
              <a:rPr lang="en-US"/>
              <a:t>: there are differences in salaries among all factors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latin typeface="Arial"/>
                <a:cs typeface="Arial"/>
              </a:rPr>
              <a:t>Hard skills </a:t>
            </a:r>
            <a:endParaRPr lang="en-US"/>
          </a:p>
          <a:p>
            <a:pPr lvl="1">
              <a:buFont typeface="Courier New,monospace" panose="020B0604020202020204" pitchFamily="34" charset="0"/>
              <a:buChar char="o"/>
            </a:pPr>
            <a:r>
              <a:rPr lang="en-US">
                <a:latin typeface="Arial"/>
                <a:cs typeface="Arial"/>
              </a:rPr>
              <a:t>Locations  (</a:t>
            </a:r>
            <a:r>
              <a:rPr lang="en-US" err="1">
                <a:latin typeface="Arial"/>
                <a:cs typeface="Arial"/>
              </a:rPr>
              <a:t>eg.</a:t>
            </a:r>
            <a:r>
              <a:rPr lang="en-US">
                <a:latin typeface="Arial"/>
                <a:cs typeface="Arial"/>
              </a:rPr>
              <a:t> regions, states &amp; economic level)</a:t>
            </a:r>
          </a:p>
          <a:p>
            <a:pPr lvl="1">
              <a:buFont typeface="Courier New,monospace" panose="020B0604020202020204" pitchFamily="34" charset="0"/>
              <a:buChar char="o"/>
            </a:pPr>
            <a:r>
              <a:rPr lang="en-US">
                <a:latin typeface="Arial"/>
                <a:cs typeface="Arial"/>
              </a:rPr>
              <a:t>Industries</a:t>
            </a:r>
          </a:p>
          <a:p>
            <a:pPr lvl="1">
              <a:buFont typeface="Courier New,monospace" panose="020B0604020202020204" pitchFamily="34" charset="0"/>
              <a:buChar char="o"/>
            </a:pPr>
            <a:r>
              <a:rPr lang="en-US">
                <a:latin typeface="Arial"/>
                <a:cs typeface="Arial"/>
              </a:rPr>
              <a:t>Companies</a:t>
            </a:r>
            <a:endParaRPr lang="en-US"/>
          </a:p>
          <a:p>
            <a:pPr marL="457200" lvl="1" indent="0">
              <a:buNone/>
            </a:pPr>
            <a:endParaRPr lang="en-US">
              <a:latin typeface="Arial"/>
              <a:cs typeface="Arial"/>
            </a:endParaRPr>
          </a:p>
          <a:p>
            <a:r>
              <a:rPr lang="en-US"/>
              <a:t>What are the </a:t>
            </a:r>
            <a:r>
              <a:rPr lang="en-US" b="1">
                <a:solidFill>
                  <a:srgbClr val="C00000"/>
                </a:solidFill>
              </a:rPr>
              <a:t>trends </a:t>
            </a:r>
            <a:r>
              <a:rPr lang="en-US"/>
              <a:t>in data-related jobs?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/>
              <a:t>Where I should move to?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/>
              <a:t>What skills is demanding?</a:t>
            </a:r>
          </a:p>
          <a:p>
            <a:pPr lvl="1">
              <a:buFont typeface="Courier New" panose="020B0604020202020204" pitchFamily="34" charset="0"/>
              <a:buChar char="o"/>
            </a:pPr>
            <a:endParaRPr lang="en-US"/>
          </a:p>
          <a:p>
            <a:pPr lvl="1">
              <a:buFont typeface="Courier New" panose="020B0604020202020204" pitchFamily="34" charset="0"/>
              <a:buChar char="o"/>
            </a:pPr>
            <a:endParaRPr lang="en-US"/>
          </a:p>
          <a:p>
            <a:pPr lvl="1">
              <a:buFont typeface="Courier New" panose="020B0604020202020204" pitchFamily="34" charset="0"/>
              <a:buChar char="o"/>
            </a:pPr>
            <a:endParaRPr lang="en-US"/>
          </a:p>
          <a:p>
            <a:pPr lvl="1">
              <a:buFont typeface="Courier New" panose="020B0604020202020204" pitchFamily="34" charset="0"/>
              <a:buChar char="o"/>
            </a:pP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C61A24-3F29-F351-6E7D-E0746A105F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Cummings, Groulx, Meng, Werner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94C537-A19E-8340-BC13-A962F632E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5E943-D3DB-0342-898E-72422F172E4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9207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65CE7F-695E-E07A-5531-094CB4562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E7C89C-3677-6593-1F3F-66AF130ED2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35256" y="1064413"/>
            <a:ext cx="5371656" cy="1098440"/>
          </a:xfr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en-US" sz="2200" b="1">
                <a:solidFill>
                  <a:srgbClr val="C00000"/>
                </a:solidFill>
              </a:rPr>
              <a:t>Linear Regression &amp; logistic  Models</a:t>
            </a:r>
          </a:p>
          <a:p>
            <a:pPr marL="0" indent="0">
              <a:buNone/>
            </a:pPr>
            <a:r>
              <a:rPr lang="en-US" sz="2000" b="1">
                <a:solidFill>
                  <a:schemeClr val="tx1">
                    <a:lumMod val="65000"/>
                    <a:lumOff val="35000"/>
                  </a:schemeClr>
                </a:solidFill>
              </a:rPr>
              <a:t>Linear relationship </a:t>
            </a:r>
            <a:r>
              <a:rPr lang="en-US" sz="2000" b="1"/>
              <a:t>is weak</a:t>
            </a:r>
            <a:r>
              <a:rPr lang="en-US" sz="2000"/>
              <a:t>, which means the salary could not be predicted through regression models.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7B039D-43D9-7A94-60E1-9E9941635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Cummings, Groulx, Meng, Werner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7B8A40-7B16-F9A7-DA0D-635C5D32B6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5E943-D3DB-0342-898E-72422F172E4A}" type="slidenum">
              <a:rPr lang="en-US" smtClean="0"/>
              <a:t>20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DA2B253-D0EE-434A-E88C-DBF0A377DC6D}"/>
              </a:ext>
            </a:extLst>
          </p:cNvPr>
          <p:cNvSpPr txBox="1">
            <a:spLocks/>
          </p:cNvSpPr>
          <p:nvPr/>
        </p:nvSpPr>
        <p:spPr>
          <a:xfrm>
            <a:off x="460744" y="1788411"/>
            <a:ext cx="4780221" cy="2271861"/>
          </a:xfrm>
          <a:prstGeom prst="rect">
            <a:avLst/>
          </a:prstGeom>
          <a:ln w="381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200" b="1">
                <a:solidFill>
                  <a:srgbClr val="C00000"/>
                </a:solidFill>
              </a:rPr>
              <a:t>SVM &amp; Decision Tree Models</a:t>
            </a:r>
          </a:p>
          <a:p>
            <a:pPr marL="0" indent="0">
              <a:buNone/>
            </a:pPr>
            <a:r>
              <a:rPr lang="en-US" sz="2000"/>
              <a:t>Key predictors to predict salaries 140k or more: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800" b="1">
                <a:solidFill>
                  <a:schemeClr val="tx1">
                    <a:lumMod val="65000"/>
                    <a:lumOff val="35000"/>
                  </a:schemeClr>
                </a:solidFill>
              </a:rPr>
              <a:t>Company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800" b="1">
                <a:solidFill>
                  <a:schemeClr val="tx1">
                    <a:lumMod val="65000"/>
                    <a:lumOff val="35000"/>
                  </a:schemeClr>
                </a:solidFill>
              </a:rPr>
              <a:t>Job location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800" b="1">
                <a:solidFill>
                  <a:schemeClr val="tx1">
                    <a:lumMod val="65000"/>
                    <a:lumOff val="35000"/>
                  </a:schemeClr>
                </a:solidFill>
              </a:rPr>
              <a:t>IT industry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800" b="1">
                <a:solidFill>
                  <a:schemeClr val="tx1">
                    <a:lumMod val="65000"/>
                    <a:lumOff val="35000"/>
                  </a:schemeClr>
                </a:solidFill>
              </a:rPr>
              <a:t>Engineering position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800" b="1">
                <a:solidFill>
                  <a:schemeClr val="tx1">
                    <a:lumMod val="65000"/>
                    <a:lumOff val="35000"/>
                  </a:schemeClr>
                </a:solidFill>
              </a:rPr>
              <a:t>Machine learning skills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F57295C-FD29-0662-DB6B-701920BF2FF2}"/>
              </a:ext>
            </a:extLst>
          </p:cNvPr>
          <p:cNvSpPr txBox="1">
            <a:spLocks/>
          </p:cNvSpPr>
          <p:nvPr/>
        </p:nvSpPr>
        <p:spPr>
          <a:xfrm>
            <a:off x="6173530" y="2541228"/>
            <a:ext cx="4255237" cy="1772352"/>
          </a:xfrm>
          <a:prstGeom prst="rect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200" b="1">
                <a:solidFill>
                  <a:srgbClr val="C00000"/>
                </a:solidFill>
              </a:rPr>
              <a:t>Decision Tree Models</a:t>
            </a:r>
          </a:p>
          <a:p>
            <a:pPr marL="0" indent="0">
              <a:buNone/>
            </a:pPr>
            <a:r>
              <a:rPr lang="en-US" sz="2000"/>
              <a:t>Key predictors to salaries 100k or more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000" b="1">
                <a:solidFill>
                  <a:schemeClr val="tx1">
                    <a:lumMod val="65000"/>
                    <a:lumOff val="35000"/>
                  </a:schemeClr>
                </a:solidFill>
              </a:rPr>
              <a:t>Analysis statistics score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000" b="1">
                <a:solidFill>
                  <a:schemeClr val="tx1">
                    <a:lumMod val="65000"/>
                    <a:lumOff val="35000"/>
                  </a:schemeClr>
                </a:solidFill>
              </a:rPr>
              <a:t>Database score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000" b="1">
                <a:solidFill>
                  <a:schemeClr val="tx1">
                    <a:lumMod val="65000"/>
                    <a:lumOff val="35000"/>
                  </a:schemeClr>
                </a:solidFill>
              </a:rPr>
              <a:t>Machine learning score</a:t>
            </a:r>
          </a:p>
          <a:p>
            <a:endParaRPr lang="en-US" sz="2000"/>
          </a:p>
          <a:p>
            <a:endParaRPr lang="en-US" sz="20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2E90AF-CC85-66D9-8D51-1AA33D29943D}"/>
              </a:ext>
            </a:extLst>
          </p:cNvPr>
          <p:cNvSpPr txBox="1"/>
          <p:nvPr/>
        </p:nvSpPr>
        <p:spPr>
          <a:xfrm>
            <a:off x="361507" y="4313580"/>
            <a:ext cx="5273749" cy="1908215"/>
          </a:xfrm>
          <a:prstGeom prst="rect">
            <a:avLst/>
          </a:prstGeom>
          <a:ln w="3810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lvl="1" algn="ctr"/>
            <a:r>
              <a:rPr lang="en-US" sz="2000" b="1">
                <a:solidFill>
                  <a:srgbClr val="C00000"/>
                </a:solidFill>
                <a:ea typeface="+mn-lt"/>
                <a:cs typeface="+mn-lt"/>
              </a:rPr>
              <a:t>Clustering Models</a:t>
            </a:r>
          </a:p>
          <a:p>
            <a:pPr lvl="1" algn="ctr"/>
            <a:endParaRPr lang="en-US" b="1">
              <a:solidFill>
                <a:srgbClr val="C00000"/>
              </a:solidFill>
              <a:ea typeface="+mn-lt"/>
              <a:cs typeface="+mn-lt"/>
            </a:endParaRP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600">
                <a:ea typeface="+mn-lt"/>
                <a:cs typeface="+mn-lt"/>
              </a:rPr>
              <a:t>Data Crew: Moderate salary, balanced skills.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600">
                <a:ea typeface="+mn-lt"/>
                <a:cs typeface="+mn-lt"/>
              </a:rPr>
              <a:t>Ones who born in Rome: Extremely high salary, minimal skills.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600">
                <a:ea typeface="+mn-lt"/>
                <a:cs typeface="+mn-lt"/>
              </a:rPr>
              <a:t>Wage Theft : Low salary, high advanced skills (e.g., ML, data visualization).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19E0BD8-A899-83F1-6883-119C8D39A0CE}"/>
              </a:ext>
            </a:extLst>
          </p:cNvPr>
          <p:cNvSpPr txBox="1"/>
          <p:nvPr/>
        </p:nvSpPr>
        <p:spPr>
          <a:xfrm>
            <a:off x="7302352" y="4893875"/>
            <a:ext cx="2616495" cy="1200329"/>
          </a:xfrm>
          <a:prstGeom prst="rect">
            <a:avLst/>
          </a:prstGeom>
          <a:solidFill>
            <a:schemeClr val="dk1">
              <a:alpha val="50000"/>
            </a:schemeClr>
          </a:solidFill>
          <a:ln w="5715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3600"/>
              <a:t>Thank You!</a:t>
            </a:r>
          </a:p>
          <a:p>
            <a:r>
              <a:rPr lang="en-US" sz="3600"/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30608271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>
            <a:extLst>
              <a:ext uri="{FF2B5EF4-FFF2-40B4-BE49-F238E27FC236}">
                <a16:creationId xmlns:a16="http://schemas.microsoft.com/office/drawing/2014/main" id="{3B947F35-950B-31E8-CA7A-7771F6F0D783}"/>
              </a:ext>
            </a:extLst>
          </p:cNvPr>
          <p:cNvGrpSpPr/>
          <p:nvPr/>
        </p:nvGrpSpPr>
        <p:grpSpPr>
          <a:xfrm>
            <a:off x="4980820" y="4084015"/>
            <a:ext cx="2512274" cy="795528"/>
            <a:chOff x="5025795" y="4077328"/>
            <a:chExt cx="2343322" cy="795528"/>
          </a:xfrm>
        </p:grpSpPr>
        <p:sp>
          <p:nvSpPr>
            <p:cNvPr id="49" name="Shape">
              <a:extLst>
                <a:ext uri="{FF2B5EF4-FFF2-40B4-BE49-F238E27FC236}">
                  <a16:creationId xmlns:a16="http://schemas.microsoft.com/office/drawing/2014/main" id="{D2DCA1B5-6189-A526-9ED1-0C1AFD55CF2F}"/>
                </a:ext>
              </a:extLst>
            </p:cNvPr>
            <p:cNvSpPr/>
            <p:nvPr/>
          </p:nvSpPr>
          <p:spPr>
            <a:xfrm>
              <a:off x="5025795" y="4077328"/>
              <a:ext cx="2343322" cy="7955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84" h="21600" extrusionOk="0">
                  <a:moveTo>
                    <a:pt x="17569" y="0"/>
                  </a:moveTo>
                  <a:lnTo>
                    <a:pt x="4016" y="0"/>
                  </a:lnTo>
                  <a:cubicBezTo>
                    <a:pt x="1788" y="0"/>
                    <a:pt x="0" y="4852"/>
                    <a:pt x="0" y="10800"/>
                  </a:cubicBezTo>
                  <a:cubicBezTo>
                    <a:pt x="0" y="16791"/>
                    <a:pt x="1804" y="21600"/>
                    <a:pt x="4016" y="21600"/>
                  </a:cubicBezTo>
                  <a:lnTo>
                    <a:pt x="17569" y="21600"/>
                  </a:lnTo>
                  <a:cubicBezTo>
                    <a:pt x="19796" y="21600"/>
                    <a:pt x="21584" y="16748"/>
                    <a:pt x="21584" y="10800"/>
                  </a:cubicBezTo>
                  <a:cubicBezTo>
                    <a:pt x="21600" y="4852"/>
                    <a:pt x="19796" y="0"/>
                    <a:pt x="17569" y="0"/>
                  </a:cubicBezTo>
                  <a:close/>
                </a:path>
              </a:pathLst>
            </a:custGeom>
            <a:solidFill>
              <a:schemeClr val="accent5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1" name="Circle">
              <a:extLst>
                <a:ext uri="{FF2B5EF4-FFF2-40B4-BE49-F238E27FC236}">
                  <a16:creationId xmlns:a16="http://schemas.microsoft.com/office/drawing/2014/main" id="{C5617886-333E-EEE5-6F05-BAE9BFEFAD20}"/>
                </a:ext>
              </a:extLst>
            </p:cNvPr>
            <p:cNvSpPr/>
            <p:nvPr/>
          </p:nvSpPr>
          <p:spPr>
            <a:xfrm>
              <a:off x="5121787" y="4173320"/>
              <a:ext cx="603544" cy="603544"/>
            </a:xfrm>
            <a:prstGeom prst="ellipse">
              <a:avLst/>
            </a:prstGeom>
            <a:solidFill>
              <a:srgbClr val="FFFFFF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algn="ctr"/>
              <a:r>
                <a:rPr lang="en-US" sz="3000" b="1">
                  <a:solidFill>
                    <a:schemeClr val="bg2">
                      <a:lumMod val="75000"/>
                    </a:schemeClr>
                  </a:solidFill>
                </a:rPr>
                <a:t>4</a:t>
              </a:r>
              <a:endParaRPr sz="3000" b="1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80B7E77-94C8-3852-9171-72BB02818200}"/>
              </a:ext>
            </a:extLst>
          </p:cNvPr>
          <p:cNvGrpSpPr/>
          <p:nvPr/>
        </p:nvGrpSpPr>
        <p:grpSpPr>
          <a:xfrm>
            <a:off x="4451808" y="3150701"/>
            <a:ext cx="3288374" cy="795528"/>
            <a:chOff x="4451813" y="3144014"/>
            <a:chExt cx="3288374" cy="795528"/>
          </a:xfrm>
        </p:grpSpPr>
        <p:sp>
          <p:nvSpPr>
            <p:cNvPr id="54" name="Shape">
              <a:extLst>
                <a:ext uri="{FF2B5EF4-FFF2-40B4-BE49-F238E27FC236}">
                  <a16:creationId xmlns:a16="http://schemas.microsoft.com/office/drawing/2014/main" id="{C5F97E30-AAA9-F843-D372-ED60C77E04A4}"/>
                </a:ext>
              </a:extLst>
            </p:cNvPr>
            <p:cNvSpPr/>
            <p:nvPr/>
          </p:nvSpPr>
          <p:spPr>
            <a:xfrm>
              <a:off x="4451813" y="3144014"/>
              <a:ext cx="3288374" cy="7955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984" y="0"/>
                  </a:moveTo>
                  <a:lnTo>
                    <a:pt x="2616" y="0"/>
                  </a:lnTo>
                  <a:cubicBezTo>
                    <a:pt x="1165" y="0"/>
                    <a:pt x="0" y="4852"/>
                    <a:pt x="0" y="10800"/>
                  </a:cubicBezTo>
                  <a:cubicBezTo>
                    <a:pt x="0" y="16748"/>
                    <a:pt x="1175" y="21600"/>
                    <a:pt x="2616" y="21600"/>
                  </a:cubicBezTo>
                  <a:lnTo>
                    <a:pt x="18984" y="21600"/>
                  </a:lnTo>
                  <a:cubicBezTo>
                    <a:pt x="20435" y="21600"/>
                    <a:pt x="21600" y="16748"/>
                    <a:pt x="21600" y="10800"/>
                  </a:cubicBezTo>
                  <a:cubicBezTo>
                    <a:pt x="21600" y="4852"/>
                    <a:pt x="20435" y="0"/>
                    <a:pt x="18984" y="0"/>
                  </a:cubicBezTo>
                  <a:close/>
                </a:path>
              </a:pathLst>
            </a:custGeom>
            <a:solidFill>
              <a:schemeClr val="accent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6" name="Circle">
              <a:extLst>
                <a:ext uri="{FF2B5EF4-FFF2-40B4-BE49-F238E27FC236}">
                  <a16:creationId xmlns:a16="http://schemas.microsoft.com/office/drawing/2014/main" id="{B51F479F-5934-148F-3223-CDC2FD5EDC45}"/>
                </a:ext>
              </a:extLst>
            </p:cNvPr>
            <p:cNvSpPr/>
            <p:nvPr/>
          </p:nvSpPr>
          <p:spPr>
            <a:xfrm>
              <a:off x="4542475" y="3240006"/>
              <a:ext cx="603544" cy="603544"/>
            </a:xfrm>
            <a:prstGeom prst="ellipse">
              <a:avLst/>
            </a:prstGeom>
            <a:solidFill>
              <a:srgbClr val="FFFFFF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algn="ctr"/>
              <a:r>
                <a:rPr lang="en-US" sz="3000" b="1">
                  <a:solidFill>
                    <a:schemeClr val="bg2">
                      <a:lumMod val="75000"/>
                    </a:schemeClr>
                  </a:solidFill>
                </a:rPr>
                <a:t>3</a:t>
              </a:r>
              <a:endParaRPr sz="3000" b="1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EFF38938-EF9F-142B-BA08-A8E488674800}"/>
              </a:ext>
            </a:extLst>
          </p:cNvPr>
          <p:cNvGrpSpPr/>
          <p:nvPr/>
        </p:nvGrpSpPr>
        <p:grpSpPr>
          <a:xfrm>
            <a:off x="3821044" y="2217387"/>
            <a:ext cx="4549903" cy="795528"/>
            <a:chOff x="3821049" y="2210700"/>
            <a:chExt cx="4549903" cy="795528"/>
          </a:xfrm>
        </p:grpSpPr>
        <p:sp>
          <p:nvSpPr>
            <p:cNvPr id="59" name="Shape">
              <a:extLst>
                <a:ext uri="{FF2B5EF4-FFF2-40B4-BE49-F238E27FC236}">
                  <a16:creationId xmlns:a16="http://schemas.microsoft.com/office/drawing/2014/main" id="{542CDFF5-1CCE-C871-9AFC-7A681DE40228}"/>
                </a:ext>
              </a:extLst>
            </p:cNvPr>
            <p:cNvSpPr/>
            <p:nvPr/>
          </p:nvSpPr>
          <p:spPr>
            <a:xfrm>
              <a:off x="3821049" y="2210700"/>
              <a:ext cx="4549903" cy="7955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710" y="0"/>
                  </a:moveTo>
                  <a:lnTo>
                    <a:pt x="1890" y="0"/>
                  </a:lnTo>
                  <a:cubicBezTo>
                    <a:pt x="842" y="0"/>
                    <a:pt x="0" y="4852"/>
                    <a:pt x="0" y="10800"/>
                  </a:cubicBezTo>
                  <a:cubicBezTo>
                    <a:pt x="0" y="16791"/>
                    <a:pt x="849" y="21600"/>
                    <a:pt x="1890" y="21600"/>
                  </a:cubicBezTo>
                  <a:lnTo>
                    <a:pt x="19710" y="21600"/>
                  </a:lnTo>
                  <a:cubicBezTo>
                    <a:pt x="20758" y="21600"/>
                    <a:pt x="21600" y="16748"/>
                    <a:pt x="21600" y="10800"/>
                  </a:cubicBezTo>
                  <a:cubicBezTo>
                    <a:pt x="21600" y="4809"/>
                    <a:pt x="20751" y="0"/>
                    <a:pt x="19710" y="0"/>
                  </a:cubicBezTo>
                  <a:close/>
                </a:path>
              </a:pathLst>
            </a:custGeom>
            <a:solidFill>
              <a:schemeClr val="accent6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1" name="Circle">
              <a:extLst>
                <a:ext uri="{FF2B5EF4-FFF2-40B4-BE49-F238E27FC236}">
                  <a16:creationId xmlns:a16="http://schemas.microsoft.com/office/drawing/2014/main" id="{A2C8D04D-0A7D-B0FF-D3C4-1A704929EC16}"/>
                </a:ext>
              </a:extLst>
            </p:cNvPr>
            <p:cNvSpPr/>
            <p:nvPr/>
          </p:nvSpPr>
          <p:spPr>
            <a:xfrm>
              <a:off x="3916713" y="2306692"/>
              <a:ext cx="603544" cy="603544"/>
            </a:xfrm>
            <a:prstGeom prst="ellipse">
              <a:avLst/>
            </a:prstGeom>
            <a:solidFill>
              <a:srgbClr val="FFFFFF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algn="ctr"/>
              <a:r>
                <a:rPr lang="en-US" sz="3000" b="1">
                  <a:solidFill>
                    <a:schemeClr val="bg2">
                      <a:lumMod val="75000"/>
                    </a:schemeClr>
                  </a:solidFill>
                </a:rPr>
                <a:t>2</a:t>
              </a:r>
              <a:endParaRPr sz="3000" b="1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211901D5-313B-1F43-F157-18571B89654A}"/>
              </a:ext>
            </a:extLst>
          </p:cNvPr>
          <p:cNvGrpSpPr/>
          <p:nvPr/>
        </p:nvGrpSpPr>
        <p:grpSpPr>
          <a:xfrm>
            <a:off x="3191836" y="1284073"/>
            <a:ext cx="5808319" cy="795528"/>
            <a:chOff x="3191841" y="1277386"/>
            <a:chExt cx="5808319" cy="795528"/>
          </a:xfrm>
        </p:grpSpPr>
        <p:sp>
          <p:nvSpPr>
            <p:cNvPr id="64" name="Shape">
              <a:extLst>
                <a:ext uri="{FF2B5EF4-FFF2-40B4-BE49-F238E27FC236}">
                  <a16:creationId xmlns:a16="http://schemas.microsoft.com/office/drawing/2014/main" id="{55B6E28E-2478-1B34-61B8-0E622C92B16A}"/>
                </a:ext>
              </a:extLst>
            </p:cNvPr>
            <p:cNvSpPr/>
            <p:nvPr/>
          </p:nvSpPr>
          <p:spPr>
            <a:xfrm>
              <a:off x="3191841" y="1277386"/>
              <a:ext cx="5808319" cy="7955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119" y="0"/>
                  </a:moveTo>
                  <a:lnTo>
                    <a:pt x="1481" y="0"/>
                  </a:lnTo>
                  <a:cubicBezTo>
                    <a:pt x="659" y="0"/>
                    <a:pt x="0" y="4852"/>
                    <a:pt x="0" y="10800"/>
                  </a:cubicBezTo>
                  <a:cubicBezTo>
                    <a:pt x="0" y="16791"/>
                    <a:pt x="665" y="21600"/>
                    <a:pt x="1481" y="21600"/>
                  </a:cubicBezTo>
                  <a:lnTo>
                    <a:pt x="20119" y="21600"/>
                  </a:lnTo>
                  <a:cubicBezTo>
                    <a:pt x="20941" y="21600"/>
                    <a:pt x="21600" y="16748"/>
                    <a:pt x="21600" y="10800"/>
                  </a:cubicBezTo>
                  <a:cubicBezTo>
                    <a:pt x="21600" y="4852"/>
                    <a:pt x="20941" y="0"/>
                    <a:pt x="20119" y="0"/>
                  </a:cubicBezTo>
                  <a:close/>
                </a:path>
              </a:pathLst>
            </a:custGeom>
            <a:solidFill>
              <a:schemeClr val="accent4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6" name="Circle">
              <a:extLst>
                <a:ext uri="{FF2B5EF4-FFF2-40B4-BE49-F238E27FC236}">
                  <a16:creationId xmlns:a16="http://schemas.microsoft.com/office/drawing/2014/main" id="{61965560-A106-FEA6-963F-7317AACE0F34}"/>
                </a:ext>
              </a:extLst>
            </p:cNvPr>
            <p:cNvSpPr/>
            <p:nvPr/>
          </p:nvSpPr>
          <p:spPr>
            <a:xfrm>
              <a:off x="3287833" y="1373378"/>
              <a:ext cx="603544" cy="603544"/>
            </a:xfrm>
            <a:prstGeom prst="ellipse">
              <a:avLst/>
            </a:prstGeom>
            <a:solidFill>
              <a:srgbClr val="FFFFFF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algn="ctr"/>
              <a:r>
                <a:rPr lang="en-US" sz="3000" b="1">
                  <a:solidFill>
                    <a:schemeClr val="bg2">
                      <a:lumMod val="75000"/>
                    </a:schemeClr>
                  </a:solidFill>
                </a:rPr>
                <a:t>1</a:t>
              </a:r>
              <a:endParaRPr sz="3000" b="1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A275E1C5-2AF4-6168-EABB-DB1753C2AD0F}"/>
              </a:ext>
            </a:extLst>
          </p:cNvPr>
          <p:cNvGrpSpPr/>
          <p:nvPr/>
        </p:nvGrpSpPr>
        <p:grpSpPr>
          <a:xfrm>
            <a:off x="8683586" y="2140363"/>
            <a:ext cx="2934211" cy="1519701"/>
            <a:chOff x="8913846" y="1483398"/>
            <a:chExt cx="2934211" cy="1519701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9F8DD680-3DBB-C657-E1EC-60EF9FCDEC59}"/>
                </a:ext>
              </a:extLst>
            </p:cNvPr>
            <p:cNvSpPr txBox="1"/>
            <p:nvPr/>
          </p:nvSpPr>
          <p:spPr>
            <a:xfrm>
              <a:off x="8913846" y="1483398"/>
              <a:ext cx="2926080" cy="461665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r>
                <a:rPr lang="en-US" sz="2400" b="1" noProof="1">
                  <a:solidFill>
                    <a:schemeClr val="accent6"/>
                  </a:solidFill>
                </a:rPr>
                <a:t>Basic Data Cleaning 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04D88D33-3FEC-F2C8-2CEA-A9F61338FDCA}"/>
                </a:ext>
              </a:extLst>
            </p:cNvPr>
            <p:cNvSpPr txBox="1"/>
            <p:nvPr/>
          </p:nvSpPr>
          <p:spPr>
            <a:xfrm>
              <a:off x="8921977" y="1925881"/>
              <a:ext cx="2926080" cy="1077218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/>
            <a:p>
              <a:pPr marL="171450" indent="-171450" algn="just">
                <a:buFont typeface="Arial" panose="020B0604020202020204" pitchFamily="34" charset="0"/>
                <a:buChar char="•"/>
              </a:pPr>
              <a:r>
                <a:rPr lang="en-US" sz="1600" noProof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Only full-time jobs</a:t>
              </a:r>
            </a:p>
            <a:p>
              <a:pPr marL="171450" indent="-171450" algn="just">
                <a:buFont typeface="Arial" panose="020B0604020202020204" pitchFamily="34" charset="0"/>
                <a:buChar char="•"/>
              </a:pPr>
              <a:r>
                <a:rPr lang="en-US" sz="1600" noProof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Drop inrellevent columns</a:t>
              </a:r>
            </a:p>
            <a:p>
              <a:pPr marL="171450" indent="-171450" algn="just">
                <a:buFont typeface="Arial" panose="020B0604020202020204" pitchFamily="34" charset="0"/>
                <a:buChar char="•"/>
              </a:pPr>
              <a:r>
                <a:rPr lang="en-US" sz="1600" noProof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Calculate all hourly salarty into yeaarly</a:t>
              </a:r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D336CCF8-18AD-3DD0-6FBB-DBA392F439AA}"/>
              </a:ext>
            </a:extLst>
          </p:cNvPr>
          <p:cNvGrpSpPr/>
          <p:nvPr/>
        </p:nvGrpSpPr>
        <p:grpSpPr>
          <a:xfrm>
            <a:off x="7996053" y="3670244"/>
            <a:ext cx="3613613" cy="2378167"/>
            <a:chOff x="8921977" y="3723368"/>
            <a:chExt cx="2926080" cy="2378167"/>
          </a:xfrm>
        </p:grpSpPr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490E5D79-BEEA-61EC-E6C1-2FEA1A4A4EE6}"/>
                </a:ext>
              </a:extLst>
            </p:cNvPr>
            <p:cNvSpPr txBox="1"/>
            <p:nvPr/>
          </p:nvSpPr>
          <p:spPr>
            <a:xfrm>
              <a:off x="8921977" y="3723368"/>
              <a:ext cx="2926080" cy="830997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r>
                <a:rPr lang="en-US" sz="2400" b="1" noProof="1">
                  <a:solidFill>
                    <a:schemeClr val="accent5"/>
                  </a:solidFill>
                </a:rPr>
                <a:t>NLP Keywords Extracting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A8ABC08B-0982-CA00-E7FA-EDDCB59070C7}"/>
                </a:ext>
              </a:extLst>
            </p:cNvPr>
            <p:cNvSpPr txBox="1"/>
            <p:nvPr/>
          </p:nvSpPr>
          <p:spPr>
            <a:xfrm>
              <a:off x="8921977" y="4531875"/>
              <a:ext cx="2926080" cy="1569660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noProof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Extracting data related job by extract data related Keywords  from job job description and job title.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noProof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Calculate score for each skillset.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noProof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Industry sector simplification.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noProof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Keep only data_related job postings</a:t>
              </a: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F989AB49-4349-B032-4EF8-53D22A7510E8}"/>
              </a:ext>
            </a:extLst>
          </p:cNvPr>
          <p:cNvGrpSpPr/>
          <p:nvPr/>
        </p:nvGrpSpPr>
        <p:grpSpPr>
          <a:xfrm>
            <a:off x="509929" y="3150701"/>
            <a:ext cx="3672533" cy="2028816"/>
            <a:chOff x="332936" y="2627766"/>
            <a:chExt cx="2926080" cy="2028816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2D6F93B1-FB9E-B3F9-BFF1-62472E655790}"/>
                </a:ext>
              </a:extLst>
            </p:cNvPr>
            <p:cNvSpPr txBox="1"/>
            <p:nvPr/>
          </p:nvSpPr>
          <p:spPr>
            <a:xfrm>
              <a:off x="332936" y="2627766"/>
              <a:ext cx="2926080" cy="461665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pPr algn="r"/>
              <a:r>
                <a:rPr lang="en-US" sz="2400" b="1" noProof="1">
                  <a:solidFill>
                    <a:schemeClr val="accent2">
                      <a:lumMod val="75000"/>
                    </a:schemeClr>
                  </a:solidFill>
                </a:rPr>
                <a:t>Data  Merging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B97AE4D8-0CA9-E227-4C5D-1EF75E64733E}"/>
                </a:ext>
              </a:extLst>
            </p:cNvPr>
            <p:cNvSpPr txBox="1"/>
            <p:nvPr/>
          </p:nvSpPr>
          <p:spPr>
            <a:xfrm>
              <a:off x="332936" y="3086922"/>
              <a:ext cx="2926080" cy="1569660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noProof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Merging company profiles data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noProof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Merging economic level (gdp&amp; mean income)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noProof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Merging Sector&amp;industry </a:t>
              </a:r>
            </a:p>
            <a:p>
              <a:endParaRPr lang="en-US" sz="1600" noProof="1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9DC84E18-58D1-EF63-F9EA-43D813266FAA}"/>
              </a:ext>
            </a:extLst>
          </p:cNvPr>
          <p:cNvGrpSpPr/>
          <p:nvPr/>
        </p:nvGrpSpPr>
        <p:grpSpPr>
          <a:xfrm>
            <a:off x="1947062" y="5119950"/>
            <a:ext cx="3134510" cy="1536374"/>
            <a:chOff x="332936" y="4652338"/>
            <a:chExt cx="3134510" cy="1536374"/>
          </a:xfrm>
        </p:grpSpPr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46E40E88-E0E2-D2AE-03A0-D4FFB9337801}"/>
                </a:ext>
              </a:extLst>
            </p:cNvPr>
            <p:cNvSpPr txBox="1"/>
            <p:nvPr/>
          </p:nvSpPr>
          <p:spPr>
            <a:xfrm>
              <a:off x="332936" y="4652338"/>
              <a:ext cx="2926080" cy="461665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pPr algn="r"/>
              <a:r>
                <a:rPr lang="en-US" sz="2400" b="1" noProof="1">
                  <a:solidFill>
                    <a:srgbClr val="FFC000"/>
                  </a:solidFill>
                </a:rPr>
                <a:t>Futher Cleaning 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E4D1DA31-5F82-6B35-614A-7E02997DE10A}"/>
                </a:ext>
              </a:extLst>
            </p:cNvPr>
            <p:cNvSpPr txBox="1"/>
            <p:nvPr/>
          </p:nvSpPr>
          <p:spPr>
            <a:xfrm>
              <a:off x="332936" y="5111494"/>
              <a:ext cx="3134510" cy="1077218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/>
            <a:p>
              <a:pPr marL="171450" indent="-171450" algn="just">
                <a:buFont typeface="Arial" panose="020B0604020202020204" pitchFamily="34" charset="0"/>
                <a:buChar char="•"/>
              </a:pPr>
              <a:r>
                <a:rPr lang="en-US" sz="1600" noProof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Drop rows with too many missing values</a:t>
              </a:r>
            </a:p>
            <a:p>
              <a:pPr marL="171450" indent="-171450" algn="just">
                <a:buFont typeface="Arial" panose="020B0604020202020204" pitchFamily="34" charset="0"/>
                <a:buChar char="•"/>
              </a:pPr>
              <a:r>
                <a:rPr lang="en-US" sz="1600" noProof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Select columns that could be used in our project</a:t>
              </a:r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AAD89651-223A-61B3-27E8-048A9B55D125}"/>
              </a:ext>
            </a:extLst>
          </p:cNvPr>
          <p:cNvGrpSpPr/>
          <p:nvPr/>
        </p:nvGrpSpPr>
        <p:grpSpPr>
          <a:xfrm>
            <a:off x="18017" y="1180330"/>
            <a:ext cx="8135383" cy="1261884"/>
            <a:chOff x="32811" y="2492565"/>
            <a:chExt cx="9667895" cy="1261884"/>
          </a:xfrm>
        </p:grpSpPr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9461D03C-C3DE-84F4-9E7F-3017FF43C3D8}"/>
                </a:ext>
              </a:extLst>
            </p:cNvPr>
            <p:cNvSpPr txBox="1"/>
            <p:nvPr/>
          </p:nvSpPr>
          <p:spPr>
            <a:xfrm>
              <a:off x="32811" y="2492565"/>
              <a:ext cx="3714653" cy="1261884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pPr algn="r"/>
              <a:r>
                <a:rPr lang="en-US" sz="2400" b="1">
                  <a:solidFill>
                    <a:schemeClr val="accent4">
                      <a:lumMod val="75000"/>
                    </a:schemeClr>
                  </a:solidFill>
                </a:rPr>
                <a:t>'LinkedIn Job Postings (2023 - 2024)’ </a:t>
              </a:r>
            </a:p>
            <a:p>
              <a:endParaRPr lang="en-US" sz="2800">
                <a:solidFill>
                  <a:schemeClr val="accent4">
                    <a:lumMod val="75000"/>
                  </a:schemeClr>
                </a:solidFill>
              </a:endParaRP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D648B44D-1AE5-0523-1E82-10B342225BEE}"/>
                </a:ext>
              </a:extLst>
            </p:cNvPr>
            <p:cNvSpPr txBox="1"/>
            <p:nvPr/>
          </p:nvSpPr>
          <p:spPr>
            <a:xfrm>
              <a:off x="4438324" y="2756202"/>
              <a:ext cx="5262382" cy="800219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/>
            <a:p>
              <a:pPr lvl="1" algn="ctr"/>
              <a:r>
                <a:rPr lang="en-US" sz="2800" b="1"/>
                <a:t>124,000 x 33 </a:t>
              </a:r>
            </a:p>
            <a:p>
              <a:pPr algn="r"/>
              <a:endParaRPr lang="en-US" noProof="1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BEDE601-327B-7B41-BCF9-E8130BC1AE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5" y="26553"/>
            <a:ext cx="10515600" cy="1325563"/>
          </a:xfrm>
        </p:spPr>
        <p:txBody>
          <a:bodyPr/>
          <a:lstStyle/>
          <a:p>
            <a:r>
              <a:rPr lang="en-US"/>
              <a:t>INTRODUCTION- Dataset &amp; Data Cleaning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FF5449-B73E-F0E2-91ED-0E438A8DA3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Cummings, Groulx, Meng, Werner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C621C0-05E5-AB6D-860E-FFCEFE6F7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595" y="6356350"/>
            <a:ext cx="2743200" cy="365125"/>
          </a:xfrm>
        </p:spPr>
        <p:txBody>
          <a:bodyPr/>
          <a:lstStyle/>
          <a:p>
            <a:fld id="{8FA5E943-D3DB-0342-898E-72422F172E4A}" type="slidenum">
              <a:rPr lang="en-US" smtClean="0"/>
              <a:t>3</a:t>
            </a:fld>
            <a:endParaRPr lang="en-US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DF5B75C6-DF23-1A89-8885-CD6907EDAEE1}"/>
              </a:ext>
            </a:extLst>
          </p:cNvPr>
          <p:cNvSpPr txBox="1"/>
          <p:nvPr/>
        </p:nvSpPr>
        <p:spPr>
          <a:xfrm>
            <a:off x="5420224" y="2361485"/>
            <a:ext cx="2926080" cy="523220"/>
          </a:xfrm>
          <a:prstGeom prst="rect">
            <a:avLst/>
          </a:prstGeom>
          <a:noFill/>
        </p:spPr>
        <p:txBody>
          <a:bodyPr wrap="square" lIns="0" rIns="0" rtlCol="0" anchor="b">
            <a:spAutoFit/>
          </a:bodyPr>
          <a:lstStyle/>
          <a:p>
            <a:r>
              <a:rPr lang="en-US" sz="2800" b="1"/>
              <a:t>32,556 x 19</a:t>
            </a:r>
            <a:endParaRPr lang="en-US" sz="2800" b="1" noProof="1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207E6EA3-9417-A63C-17D7-C6FEF2D272FF}"/>
              </a:ext>
            </a:extLst>
          </p:cNvPr>
          <p:cNvSpPr txBox="1"/>
          <p:nvPr/>
        </p:nvSpPr>
        <p:spPr>
          <a:xfrm>
            <a:off x="5420224" y="3277942"/>
            <a:ext cx="2926080" cy="523220"/>
          </a:xfrm>
          <a:prstGeom prst="rect">
            <a:avLst/>
          </a:prstGeom>
          <a:noFill/>
        </p:spPr>
        <p:txBody>
          <a:bodyPr wrap="square" lIns="0" rIns="0" rtlCol="0" anchor="b">
            <a:spAutoFit/>
          </a:bodyPr>
          <a:lstStyle/>
          <a:p>
            <a:r>
              <a:rPr lang="en-US" sz="2800" b="1"/>
              <a:t>32,556 x 40</a:t>
            </a:r>
            <a:endParaRPr lang="en-US" sz="2800" b="1" noProof="1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7207153F-3D2C-7535-406E-5CDBE994C66B}"/>
              </a:ext>
            </a:extLst>
          </p:cNvPr>
          <p:cNvSpPr txBox="1"/>
          <p:nvPr/>
        </p:nvSpPr>
        <p:spPr>
          <a:xfrm>
            <a:off x="5784935" y="4242487"/>
            <a:ext cx="2926080" cy="523220"/>
          </a:xfrm>
          <a:prstGeom prst="rect">
            <a:avLst/>
          </a:prstGeom>
          <a:noFill/>
        </p:spPr>
        <p:txBody>
          <a:bodyPr wrap="square" lIns="0" rIns="0" rtlCol="0" anchor="b">
            <a:spAutoFit/>
          </a:bodyPr>
          <a:lstStyle/>
          <a:p>
            <a:r>
              <a:rPr lang="en-US" sz="2800" b="1"/>
              <a:t>5,958 x 44</a:t>
            </a:r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E5E47671-2852-227A-BAE9-EEB4EF0660F7}"/>
              </a:ext>
            </a:extLst>
          </p:cNvPr>
          <p:cNvGrpSpPr/>
          <p:nvPr/>
        </p:nvGrpSpPr>
        <p:grpSpPr>
          <a:xfrm>
            <a:off x="5246650" y="5023615"/>
            <a:ext cx="2242836" cy="795528"/>
            <a:chOff x="5157554" y="3114418"/>
            <a:chExt cx="2065883" cy="795528"/>
          </a:xfrm>
        </p:grpSpPr>
        <p:sp>
          <p:nvSpPr>
            <p:cNvPr id="96" name="Shape">
              <a:extLst>
                <a:ext uri="{FF2B5EF4-FFF2-40B4-BE49-F238E27FC236}">
                  <a16:creationId xmlns:a16="http://schemas.microsoft.com/office/drawing/2014/main" id="{1F8F38BD-28EE-0750-251B-55D71D1E9DBA}"/>
                </a:ext>
              </a:extLst>
            </p:cNvPr>
            <p:cNvSpPr/>
            <p:nvPr/>
          </p:nvSpPr>
          <p:spPr>
            <a:xfrm>
              <a:off x="5157554" y="3114418"/>
              <a:ext cx="2065883" cy="7955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984" y="0"/>
                  </a:moveTo>
                  <a:lnTo>
                    <a:pt x="2616" y="0"/>
                  </a:lnTo>
                  <a:cubicBezTo>
                    <a:pt x="1165" y="0"/>
                    <a:pt x="0" y="4852"/>
                    <a:pt x="0" y="10800"/>
                  </a:cubicBezTo>
                  <a:cubicBezTo>
                    <a:pt x="0" y="16748"/>
                    <a:pt x="1175" y="21600"/>
                    <a:pt x="2616" y="21600"/>
                  </a:cubicBezTo>
                  <a:lnTo>
                    <a:pt x="18984" y="21600"/>
                  </a:lnTo>
                  <a:cubicBezTo>
                    <a:pt x="20435" y="21600"/>
                    <a:pt x="21600" y="16748"/>
                    <a:pt x="21600" y="10800"/>
                  </a:cubicBezTo>
                  <a:cubicBezTo>
                    <a:pt x="21600" y="4852"/>
                    <a:pt x="20435" y="0"/>
                    <a:pt x="18984" y="0"/>
                  </a:cubicBezTo>
                  <a:close/>
                </a:path>
              </a:pathLst>
            </a:custGeom>
            <a:solidFill>
              <a:srgbClr val="FFC000"/>
            </a:solidFill>
            <a:ln w="12700">
              <a:miter lim="400000"/>
            </a:ln>
            <a:effectLst>
              <a:softEdge rad="0"/>
            </a:effectLst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7" name="Circle">
              <a:extLst>
                <a:ext uri="{FF2B5EF4-FFF2-40B4-BE49-F238E27FC236}">
                  <a16:creationId xmlns:a16="http://schemas.microsoft.com/office/drawing/2014/main" id="{BF48CD29-F469-4EE1-D54D-F34D3F3ABCE0}"/>
                </a:ext>
              </a:extLst>
            </p:cNvPr>
            <p:cNvSpPr/>
            <p:nvPr/>
          </p:nvSpPr>
          <p:spPr>
            <a:xfrm>
              <a:off x="5216062" y="3190040"/>
              <a:ext cx="571789" cy="598000"/>
            </a:xfrm>
            <a:prstGeom prst="ellipse">
              <a:avLst/>
            </a:prstGeom>
            <a:solidFill>
              <a:srgbClr val="FFFFFF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algn="ctr"/>
              <a:r>
                <a:rPr lang="en-US" sz="3000" b="1">
                  <a:solidFill>
                    <a:schemeClr val="bg2">
                      <a:lumMod val="75000"/>
                    </a:schemeClr>
                  </a:solidFill>
                </a:rPr>
                <a:t>5</a:t>
              </a:r>
              <a:endParaRPr sz="3000" b="1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sp>
        <p:nvSpPr>
          <p:cNvPr id="98" name="TextBox 97">
            <a:extLst>
              <a:ext uri="{FF2B5EF4-FFF2-40B4-BE49-F238E27FC236}">
                <a16:creationId xmlns:a16="http://schemas.microsoft.com/office/drawing/2014/main" id="{9CB41091-2202-57F0-2CB4-577D08106575}"/>
              </a:ext>
            </a:extLst>
          </p:cNvPr>
          <p:cNvSpPr txBox="1"/>
          <p:nvPr/>
        </p:nvSpPr>
        <p:spPr>
          <a:xfrm>
            <a:off x="5956672" y="5145185"/>
            <a:ext cx="2464875" cy="523220"/>
          </a:xfrm>
          <a:prstGeom prst="rect">
            <a:avLst/>
          </a:prstGeom>
          <a:noFill/>
        </p:spPr>
        <p:txBody>
          <a:bodyPr wrap="square" lIns="0" rIns="0" rtlCol="0" anchor="b">
            <a:spAutoFit/>
          </a:bodyPr>
          <a:lstStyle/>
          <a:p>
            <a:r>
              <a:rPr lang="en-US" sz="2800" b="1"/>
              <a:t>3908 x 22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81E716-42BA-3EAC-E114-F36C86F3C609}"/>
              </a:ext>
            </a:extLst>
          </p:cNvPr>
          <p:cNvSpPr txBox="1"/>
          <p:nvPr/>
        </p:nvSpPr>
        <p:spPr>
          <a:xfrm>
            <a:off x="9096147" y="974607"/>
            <a:ext cx="3014482" cy="938719"/>
          </a:xfrm>
          <a:prstGeom prst="rect">
            <a:avLst/>
          </a:prstGeom>
          <a:solidFill>
            <a:schemeClr val="bg2">
              <a:lumMod val="50000"/>
              <a:alpha val="34853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100"/>
              <a:t>ML final project data cleaning PART 1.ipynb</a:t>
            </a:r>
          </a:p>
          <a:p>
            <a:r>
              <a:rPr lang="en-US" sz="1100"/>
              <a:t>ML final project data cleaning PART 2.ipynb</a:t>
            </a:r>
          </a:p>
          <a:p>
            <a:r>
              <a:rPr lang="en-US" sz="1100"/>
              <a:t>ML final project data cleaning PART 3 </a:t>
            </a:r>
            <a:r>
              <a:rPr lang="en-US" sz="1100" err="1"/>
              <a:t>nlp.ipynb</a:t>
            </a:r>
            <a:endParaRPr lang="en-US" sz="1100"/>
          </a:p>
          <a:p>
            <a:r>
              <a:rPr lang="en-US" sz="1100"/>
              <a:t>ML final project data cleaning PART 4.ipynb</a:t>
            </a:r>
          </a:p>
          <a:p>
            <a:r>
              <a:rPr lang="en-US" sz="1100"/>
              <a:t>ML final project data cleaning PART 5.ipynb</a:t>
            </a:r>
          </a:p>
        </p:txBody>
      </p:sp>
    </p:spTree>
    <p:extLst>
      <p:ext uri="{BB962C8B-B14F-4D97-AF65-F5344CB8AC3E}">
        <p14:creationId xmlns:p14="http://schemas.microsoft.com/office/powerpoint/2010/main" val="21670436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06092D-6972-FEF0-354F-2568444050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021" y="1666"/>
            <a:ext cx="8171574" cy="1134349"/>
          </a:xfrm>
        </p:spPr>
        <p:txBody>
          <a:bodyPr/>
          <a:lstStyle/>
          <a:p>
            <a:r>
              <a:rPr lang="en-US"/>
              <a:t>NLP Keywords Extractions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4BAF49-4277-F888-27ED-F4FD28D3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915639" y="6556695"/>
            <a:ext cx="4114800" cy="365125"/>
          </a:xfrm>
        </p:spPr>
        <p:txBody>
          <a:bodyPr/>
          <a:lstStyle/>
          <a:p>
            <a:r>
              <a:rPr lang="en-US"/>
              <a:t>Cummings, Groulx, Meng, Werner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DBA72E-E381-2296-880F-39295FF414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5E943-D3DB-0342-898E-72422F172E4A}" type="slidenum">
              <a:rPr lang="en-US" smtClean="0"/>
              <a:t>4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F6ECD09-0AB1-EB3D-B113-627D69BD602D}"/>
              </a:ext>
            </a:extLst>
          </p:cNvPr>
          <p:cNvGrpSpPr/>
          <p:nvPr/>
        </p:nvGrpSpPr>
        <p:grpSpPr>
          <a:xfrm rot="16200000">
            <a:off x="8198247" y="2831554"/>
            <a:ext cx="1369433" cy="6143746"/>
            <a:chOff x="1713519" y="3060862"/>
            <a:chExt cx="1442674" cy="6650638"/>
          </a:xfrm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48E4F5A7-DF16-4BFF-27C1-3065B9809753}"/>
                </a:ext>
              </a:extLst>
            </p:cNvPr>
            <p:cNvSpPr/>
            <p:nvPr/>
          </p:nvSpPr>
          <p:spPr>
            <a:xfrm>
              <a:off x="1713519" y="3060862"/>
              <a:ext cx="1442674" cy="1442825"/>
            </a:xfrm>
            <a:custGeom>
              <a:avLst/>
              <a:gdLst>
                <a:gd name="connsiteX0" fmla="*/ 147811 w 295622"/>
                <a:gd name="connsiteY0" fmla="*/ 295653 h 295653"/>
                <a:gd name="connsiteX1" fmla="*/ 0 w 295622"/>
                <a:gd name="connsiteY1" fmla="*/ 147827 h 295653"/>
                <a:gd name="connsiteX2" fmla="*/ 147811 w 295622"/>
                <a:gd name="connsiteY2" fmla="*/ 0 h 295653"/>
                <a:gd name="connsiteX3" fmla="*/ 295623 w 295622"/>
                <a:gd name="connsiteY3" fmla="*/ 147827 h 295653"/>
                <a:gd name="connsiteX4" fmla="*/ 147811 w 295622"/>
                <a:gd name="connsiteY4" fmla="*/ 295653 h 295653"/>
                <a:gd name="connsiteX5" fmla="*/ 147811 w 295622"/>
                <a:gd name="connsiteY5" fmla="*/ 6087 h 295653"/>
                <a:gd name="connsiteX6" fmla="*/ 5797 w 295622"/>
                <a:gd name="connsiteY6" fmla="*/ 148117 h 295653"/>
                <a:gd name="connsiteX7" fmla="*/ 147811 w 295622"/>
                <a:gd name="connsiteY7" fmla="*/ 290146 h 295653"/>
                <a:gd name="connsiteX8" fmla="*/ 289826 w 295622"/>
                <a:gd name="connsiteY8" fmla="*/ 148117 h 295653"/>
                <a:gd name="connsiteX9" fmla="*/ 147811 w 295622"/>
                <a:gd name="connsiteY9" fmla="*/ 6087 h 295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5622" h="295653">
                  <a:moveTo>
                    <a:pt x="147811" y="295653"/>
                  </a:moveTo>
                  <a:cubicBezTo>
                    <a:pt x="66370" y="295653"/>
                    <a:pt x="0" y="229277"/>
                    <a:pt x="0" y="147827"/>
                  </a:cubicBezTo>
                  <a:cubicBezTo>
                    <a:pt x="0" y="66377"/>
                    <a:pt x="66370" y="0"/>
                    <a:pt x="147811" y="0"/>
                  </a:cubicBezTo>
                  <a:cubicBezTo>
                    <a:pt x="229252" y="0"/>
                    <a:pt x="295623" y="66377"/>
                    <a:pt x="295623" y="147827"/>
                  </a:cubicBezTo>
                  <a:cubicBezTo>
                    <a:pt x="295623" y="229277"/>
                    <a:pt x="229252" y="295653"/>
                    <a:pt x="147811" y="295653"/>
                  </a:cubicBezTo>
                  <a:close/>
                  <a:moveTo>
                    <a:pt x="147811" y="6087"/>
                  </a:moveTo>
                  <a:cubicBezTo>
                    <a:pt x="69558" y="6087"/>
                    <a:pt x="5797" y="69856"/>
                    <a:pt x="5797" y="148117"/>
                  </a:cubicBezTo>
                  <a:cubicBezTo>
                    <a:pt x="5797" y="226378"/>
                    <a:pt x="69558" y="290146"/>
                    <a:pt x="147811" y="290146"/>
                  </a:cubicBezTo>
                  <a:cubicBezTo>
                    <a:pt x="226064" y="290146"/>
                    <a:pt x="289826" y="226378"/>
                    <a:pt x="289826" y="148117"/>
                  </a:cubicBezTo>
                  <a:cubicBezTo>
                    <a:pt x="289826" y="69856"/>
                    <a:pt x="226064" y="6087"/>
                    <a:pt x="147811" y="6087"/>
                  </a:cubicBezTo>
                  <a:close/>
                </a:path>
              </a:pathLst>
            </a:custGeom>
            <a:solidFill>
              <a:srgbClr val="805AAB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42">
              <a:extLst>
                <a:ext uri="{FF2B5EF4-FFF2-40B4-BE49-F238E27FC236}">
                  <a16:creationId xmlns:a16="http://schemas.microsoft.com/office/drawing/2014/main" id="{BE4F40AB-5D0C-860E-FC74-3B6573E72FAD}"/>
                </a:ext>
              </a:extLst>
            </p:cNvPr>
            <p:cNvSpPr/>
            <p:nvPr/>
          </p:nvSpPr>
          <p:spPr>
            <a:xfrm>
              <a:off x="1726196" y="4491715"/>
              <a:ext cx="1417320" cy="766618"/>
            </a:xfrm>
            <a:custGeom>
              <a:avLst/>
              <a:gdLst>
                <a:gd name="connsiteX0" fmla="*/ 2134076 w 4268150"/>
                <a:gd name="connsiteY0" fmla="*/ 0 h 3335880"/>
                <a:gd name="connsiteX1" fmla="*/ 2235512 w 4268150"/>
                <a:gd name="connsiteY1" fmla="*/ 42016 h 3335880"/>
                <a:gd name="connsiteX2" fmla="*/ 2235512 w 4268150"/>
                <a:gd name="connsiteY2" fmla="*/ 42017 h 3335880"/>
                <a:gd name="connsiteX3" fmla="*/ 2235512 w 4268150"/>
                <a:gd name="connsiteY3" fmla="*/ 244890 h 3335880"/>
                <a:gd name="connsiteX4" fmla="*/ 2191134 w 4268150"/>
                <a:gd name="connsiteY4" fmla="*/ 301948 h 3335880"/>
                <a:gd name="connsiteX5" fmla="*/ 2178932 w 4268150"/>
                <a:gd name="connsiteY5" fmla="*/ 328791 h 3335880"/>
                <a:gd name="connsiteX6" fmla="*/ 2178932 w 4268150"/>
                <a:gd name="connsiteY6" fmla="*/ 2562189 h 3335880"/>
                <a:gd name="connsiteX7" fmla="*/ 2179379 w 4268150"/>
                <a:gd name="connsiteY7" fmla="*/ 2562189 h 3335880"/>
                <a:gd name="connsiteX8" fmla="*/ 2189601 w 4268150"/>
                <a:gd name="connsiteY8" fmla="*/ 2663621 h 3335880"/>
                <a:gd name="connsiteX9" fmla="*/ 2909514 w 4268150"/>
                <a:gd name="connsiteY9" fmla="*/ 3250425 h 3335880"/>
                <a:gd name="connsiteX10" fmla="*/ 4225430 w 4268150"/>
                <a:gd name="connsiteY10" fmla="*/ 3250425 h 3335880"/>
                <a:gd name="connsiteX11" fmla="*/ 4268150 w 4268150"/>
                <a:gd name="connsiteY11" fmla="*/ 3293160 h 3335880"/>
                <a:gd name="connsiteX12" fmla="*/ 4225430 w 4268150"/>
                <a:gd name="connsiteY12" fmla="*/ 3335880 h 3335880"/>
                <a:gd name="connsiteX13" fmla="*/ 42721 w 4268150"/>
                <a:gd name="connsiteY13" fmla="*/ 3335880 h 3335880"/>
                <a:gd name="connsiteX14" fmla="*/ 0 w 4268150"/>
                <a:gd name="connsiteY14" fmla="*/ 3293160 h 3335880"/>
                <a:gd name="connsiteX15" fmla="*/ 42721 w 4268150"/>
                <a:gd name="connsiteY15" fmla="*/ 3250425 h 3335880"/>
                <a:gd name="connsiteX16" fmla="*/ 1358636 w 4268150"/>
                <a:gd name="connsiteY16" fmla="*/ 3250425 h 3335880"/>
                <a:gd name="connsiteX17" fmla="*/ 2078563 w 4268150"/>
                <a:gd name="connsiteY17" fmla="*/ 2663621 h 3335880"/>
                <a:gd name="connsiteX18" fmla="*/ 2088786 w 4268150"/>
                <a:gd name="connsiteY18" fmla="*/ 2562189 h 3335880"/>
                <a:gd name="connsiteX19" fmla="*/ 2089216 w 4268150"/>
                <a:gd name="connsiteY19" fmla="*/ 2562189 h 3335880"/>
                <a:gd name="connsiteX20" fmla="*/ 2089216 w 4268150"/>
                <a:gd name="connsiteY20" fmla="*/ 328785 h 3335880"/>
                <a:gd name="connsiteX21" fmla="*/ 2077018 w 4268150"/>
                <a:gd name="connsiteY21" fmla="*/ 301948 h 3335880"/>
                <a:gd name="connsiteX22" fmla="*/ 2032639 w 4268150"/>
                <a:gd name="connsiteY22" fmla="*/ 244890 h 3335880"/>
                <a:gd name="connsiteX23" fmla="*/ 2032639 w 4268150"/>
                <a:gd name="connsiteY23" fmla="*/ 42016 h 3335880"/>
                <a:gd name="connsiteX24" fmla="*/ 2134076 w 4268150"/>
                <a:gd name="connsiteY24" fmla="*/ 0 h 3335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268150" h="3335880">
                  <a:moveTo>
                    <a:pt x="2134076" y="0"/>
                  </a:moveTo>
                  <a:cubicBezTo>
                    <a:pt x="2170789" y="0"/>
                    <a:pt x="2207501" y="14005"/>
                    <a:pt x="2235512" y="42016"/>
                  </a:cubicBezTo>
                  <a:lnTo>
                    <a:pt x="2235512" y="42017"/>
                  </a:lnTo>
                  <a:cubicBezTo>
                    <a:pt x="2291533" y="98039"/>
                    <a:pt x="2291533" y="188868"/>
                    <a:pt x="2235512" y="244890"/>
                  </a:cubicBezTo>
                  <a:cubicBezTo>
                    <a:pt x="2218606" y="261796"/>
                    <a:pt x="2203813" y="280815"/>
                    <a:pt x="2191134" y="301948"/>
                  </a:cubicBezTo>
                  <a:lnTo>
                    <a:pt x="2178932" y="328791"/>
                  </a:lnTo>
                  <a:lnTo>
                    <a:pt x="2178932" y="2562189"/>
                  </a:lnTo>
                  <a:lnTo>
                    <a:pt x="2179379" y="2562189"/>
                  </a:lnTo>
                  <a:lnTo>
                    <a:pt x="2189601" y="2663621"/>
                  </a:lnTo>
                  <a:cubicBezTo>
                    <a:pt x="2258116" y="2998536"/>
                    <a:pt x="2554374" y="3250425"/>
                    <a:pt x="2909514" y="3250425"/>
                  </a:cubicBezTo>
                  <a:lnTo>
                    <a:pt x="4225430" y="3250425"/>
                  </a:lnTo>
                  <a:cubicBezTo>
                    <a:pt x="4251065" y="3250425"/>
                    <a:pt x="4268150" y="3267510"/>
                    <a:pt x="4268150" y="3293160"/>
                  </a:cubicBezTo>
                  <a:cubicBezTo>
                    <a:pt x="4268150" y="3318795"/>
                    <a:pt x="4251065" y="3335880"/>
                    <a:pt x="4225430" y="3335880"/>
                  </a:cubicBezTo>
                  <a:lnTo>
                    <a:pt x="42721" y="3335880"/>
                  </a:lnTo>
                  <a:cubicBezTo>
                    <a:pt x="17085" y="3335880"/>
                    <a:pt x="0" y="3318795"/>
                    <a:pt x="0" y="3293160"/>
                  </a:cubicBezTo>
                  <a:cubicBezTo>
                    <a:pt x="0" y="3267510"/>
                    <a:pt x="17085" y="3250425"/>
                    <a:pt x="42721" y="3250425"/>
                  </a:cubicBezTo>
                  <a:lnTo>
                    <a:pt x="1358636" y="3250425"/>
                  </a:lnTo>
                  <a:cubicBezTo>
                    <a:pt x="1713776" y="3250425"/>
                    <a:pt x="2010045" y="2998536"/>
                    <a:pt x="2078563" y="2663621"/>
                  </a:cubicBezTo>
                  <a:lnTo>
                    <a:pt x="2088786" y="2562189"/>
                  </a:lnTo>
                  <a:lnTo>
                    <a:pt x="2089216" y="2562189"/>
                  </a:lnTo>
                  <a:lnTo>
                    <a:pt x="2089216" y="328785"/>
                  </a:lnTo>
                  <a:lnTo>
                    <a:pt x="2077018" y="301948"/>
                  </a:lnTo>
                  <a:cubicBezTo>
                    <a:pt x="2064338" y="280815"/>
                    <a:pt x="2049545" y="261796"/>
                    <a:pt x="2032639" y="244890"/>
                  </a:cubicBezTo>
                  <a:cubicBezTo>
                    <a:pt x="1976617" y="188868"/>
                    <a:pt x="1976617" y="98038"/>
                    <a:pt x="2032639" y="42016"/>
                  </a:cubicBezTo>
                  <a:cubicBezTo>
                    <a:pt x="2060650" y="14005"/>
                    <a:pt x="2097363" y="0"/>
                    <a:pt x="2134076" y="0"/>
                  </a:cubicBezTo>
                  <a:close/>
                </a:path>
              </a:pathLst>
            </a:custGeom>
            <a:solidFill>
              <a:srgbClr val="805AAB"/>
            </a:solidFill>
            <a:ln w="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B12A4F0-C2FC-6492-C0E7-A5B651889FD6}"/>
                </a:ext>
              </a:extLst>
            </p:cNvPr>
            <p:cNvSpPr txBox="1"/>
            <p:nvPr/>
          </p:nvSpPr>
          <p:spPr>
            <a:xfrm rot="5400000">
              <a:off x="315761" y="7241777"/>
              <a:ext cx="4323397" cy="6160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/>
                <a:t>["power bi", "matplotlib", "seaborn", "dash","tableau","</a:t>
              </a:r>
              <a:r>
                <a:rPr lang="en-US" sz="1600" b="1" err="1"/>
                <a:t>cognos</a:t>
              </a:r>
              <a:r>
                <a:rPr lang="en-US" sz="1600" b="1"/>
                <a:t>",'bi']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754AE5C-BFB4-9A02-CE29-31722ABB36F1}"/>
              </a:ext>
            </a:extLst>
          </p:cNvPr>
          <p:cNvGrpSpPr/>
          <p:nvPr/>
        </p:nvGrpSpPr>
        <p:grpSpPr>
          <a:xfrm rot="5400000" flipH="1">
            <a:off x="1961639" y="2876293"/>
            <a:ext cx="1369433" cy="6111469"/>
            <a:chOff x="3805402" y="3060862"/>
            <a:chExt cx="1442674" cy="6615701"/>
          </a:xfrm>
        </p:grpSpPr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C9454F0A-72DD-A0C8-06BA-F94010E30A87}"/>
                </a:ext>
              </a:extLst>
            </p:cNvPr>
            <p:cNvSpPr/>
            <p:nvPr/>
          </p:nvSpPr>
          <p:spPr>
            <a:xfrm>
              <a:off x="3805402" y="3060862"/>
              <a:ext cx="1442674" cy="1442825"/>
            </a:xfrm>
            <a:custGeom>
              <a:avLst/>
              <a:gdLst>
                <a:gd name="connsiteX0" fmla="*/ 147811 w 295622"/>
                <a:gd name="connsiteY0" fmla="*/ 295653 h 295653"/>
                <a:gd name="connsiteX1" fmla="*/ 0 w 295622"/>
                <a:gd name="connsiteY1" fmla="*/ 147827 h 295653"/>
                <a:gd name="connsiteX2" fmla="*/ 147811 w 295622"/>
                <a:gd name="connsiteY2" fmla="*/ 0 h 295653"/>
                <a:gd name="connsiteX3" fmla="*/ 295623 w 295622"/>
                <a:gd name="connsiteY3" fmla="*/ 147827 h 295653"/>
                <a:gd name="connsiteX4" fmla="*/ 147811 w 295622"/>
                <a:gd name="connsiteY4" fmla="*/ 295653 h 295653"/>
                <a:gd name="connsiteX5" fmla="*/ 147811 w 295622"/>
                <a:gd name="connsiteY5" fmla="*/ 6087 h 295653"/>
                <a:gd name="connsiteX6" fmla="*/ 5797 w 295622"/>
                <a:gd name="connsiteY6" fmla="*/ 148117 h 295653"/>
                <a:gd name="connsiteX7" fmla="*/ 147811 w 295622"/>
                <a:gd name="connsiteY7" fmla="*/ 290146 h 295653"/>
                <a:gd name="connsiteX8" fmla="*/ 289826 w 295622"/>
                <a:gd name="connsiteY8" fmla="*/ 148117 h 295653"/>
                <a:gd name="connsiteX9" fmla="*/ 147811 w 295622"/>
                <a:gd name="connsiteY9" fmla="*/ 6087 h 295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5622" h="295653">
                  <a:moveTo>
                    <a:pt x="147811" y="295653"/>
                  </a:moveTo>
                  <a:cubicBezTo>
                    <a:pt x="66370" y="295653"/>
                    <a:pt x="0" y="229277"/>
                    <a:pt x="0" y="147827"/>
                  </a:cubicBezTo>
                  <a:cubicBezTo>
                    <a:pt x="0" y="66377"/>
                    <a:pt x="66370" y="0"/>
                    <a:pt x="147811" y="0"/>
                  </a:cubicBezTo>
                  <a:cubicBezTo>
                    <a:pt x="229252" y="0"/>
                    <a:pt x="295623" y="66377"/>
                    <a:pt x="295623" y="147827"/>
                  </a:cubicBezTo>
                  <a:cubicBezTo>
                    <a:pt x="295623" y="229277"/>
                    <a:pt x="229252" y="295653"/>
                    <a:pt x="147811" y="295653"/>
                  </a:cubicBezTo>
                  <a:close/>
                  <a:moveTo>
                    <a:pt x="147811" y="6087"/>
                  </a:moveTo>
                  <a:cubicBezTo>
                    <a:pt x="69558" y="6087"/>
                    <a:pt x="5797" y="69856"/>
                    <a:pt x="5797" y="148117"/>
                  </a:cubicBezTo>
                  <a:cubicBezTo>
                    <a:pt x="5797" y="226378"/>
                    <a:pt x="69558" y="290146"/>
                    <a:pt x="147811" y="290146"/>
                  </a:cubicBezTo>
                  <a:cubicBezTo>
                    <a:pt x="226064" y="290146"/>
                    <a:pt x="289826" y="226378"/>
                    <a:pt x="289826" y="148117"/>
                  </a:cubicBezTo>
                  <a:cubicBezTo>
                    <a:pt x="289826" y="69856"/>
                    <a:pt x="226064" y="6087"/>
                    <a:pt x="147811" y="6087"/>
                  </a:cubicBezTo>
                  <a:close/>
                </a:path>
              </a:pathLst>
            </a:custGeom>
            <a:solidFill>
              <a:schemeClr val="accent4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43">
              <a:extLst>
                <a:ext uri="{FF2B5EF4-FFF2-40B4-BE49-F238E27FC236}">
                  <a16:creationId xmlns:a16="http://schemas.microsoft.com/office/drawing/2014/main" id="{05977CD6-81DC-8E31-1C35-83A83C834374}"/>
                </a:ext>
              </a:extLst>
            </p:cNvPr>
            <p:cNvSpPr/>
            <p:nvPr/>
          </p:nvSpPr>
          <p:spPr>
            <a:xfrm>
              <a:off x="3818925" y="4480411"/>
              <a:ext cx="1417320" cy="777922"/>
            </a:xfrm>
            <a:custGeom>
              <a:avLst/>
              <a:gdLst>
                <a:gd name="connsiteX0" fmla="*/ 2134076 w 4268150"/>
                <a:gd name="connsiteY0" fmla="*/ 0 h 3335880"/>
                <a:gd name="connsiteX1" fmla="*/ 2235512 w 4268150"/>
                <a:gd name="connsiteY1" fmla="*/ 42016 h 3335880"/>
                <a:gd name="connsiteX2" fmla="*/ 2235512 w 4268150"/>
                <a:gd name="connsiteY2" fmla="*/ 42017 h 3335880"/>
                <a:gd name="connsiteX3" fmla="*/ 2235512 w 4268150"/>
                <a:gd name="connsiteY3" fmla="*/ 244890 h 3335880"/>
                <a:gd name="connsiteX4" fmla="*/ 2191134 w 4268150"/>
                <a:gd name="connsiteY4" fmla="*/ 301948 h 3335880"/>
                <a:gd name="connsiteX5" fmla="*/ 2178932 w 4268150"/>
                <a:gd name="connsiteY5" fmla="*/ 328791 h 3335880"/>
                <a:gd name="connsiteX6" fmla="*/ 2178932 w 4268150"/>
                <a:gd name="connsiteY6" fmla="*/ 2562189 h 3335880"/>
                <a:gd name="connsiteX7" fmla="*/ 2179379 w 4268150"/>
                <a:gd name="connsiteY7" fmla="*/ 2562189 h 3335880"/>
                <a:gd name="connsiteX8" fmla="*/ 2189601 w 4268150"/>
                <a:gd name="connsiteY8" fmla="*/ 2663621 h 3335880"/>
                <a:gd name="connsiteX9" fmla="*/ 2909514 w 4268150"/>
                <a:gd name="connsiteY9" fmla="*/ 3250425 h 3335880"/>
                <a:gd name="connsiteX10" fmla="*/ 4225430 w 4268150"/>
                <a:gd name="connsiteY10" fmla="*/ 3250425 h 3335880"/>
                <a:gd name="connsiteX11" fmla="*/ 4268150 w 4268150"/>
                <a:gd name="connsiteY11" fmla="*/ 3293160 h 3335880"/>
                <a:gd name="connsiteX12" fmla="*/ 4225430 w 4268150"/>
                <a:gd name="connsiteY12" fmla="*/ 3335880 h 3335880"/>
                <a:gd name="connsiteX13" fmla="*/ 42721 w 4268150"/>
                <a:gd name="connsiteY13" fmla="*/ 3335880 h 3335880"/>
                <a:gd name="connsiteX14" fmla="*/ 0 w 4268150"/>
                <a:gd name="connsiteY14" fmla="*/ 3293160 h 3335880"/>
                <a:gd name="connsiteX15" fmla="*/ 42721 w 4268150"/>
                <a:gd name="connsiteY15" fmla="*/ 3250425 h 3335880"/>
                <a:gd name="connsiteX16" fmla="*/ 1358636 w 4268150"/>
                <a:gd name="connsiteY16" fmla="*/ 3250425 h 3335880"/>
                <a:gd name="connsiteX17" fmla="*/ 2078563 w 4268150"/>
                <a:gd name="connsiteY17" fmla="*/ 2663621 h 3335880"/>
                <a:gd name="connsiteX18" fmla="*/ 2088786 w 4268150"/>
                <a:gd name="connsiteY18" fmla="*/ 2562189 h 3335880"/>
                <a:gd name="connsiteX19" fmla="*/ 2089216 w 4268150"/>
                <a:gd name="connsiteY19" fmla="*/ 2562189 h 3335880"/>
                <a:gd name="connsiteX20" fmla="*/ 2089216 w 4268150"/>
                <a:gd name="connsiteY20" fmla="*/ 328785 h 3335880"/>
                <a:gd name="connsiteX21" fmla="*/ 2077018 w 4268150"/>
                <a:gd name="connsiteY21" fmla="*/ 301948 h 3335880"/>
                <a:gd name="connsiteX22" fmla="*/ 2032639 w 4268150"/>
                <a:gd name="connsiteY22" fmla="*/ 244890 h 3335880"/>
                <a:gd name="connsiteX23" fmla="*/ 2032639 w 4268150"/>
                <a:gd name="connsiteY23" fmla="*/ 42016 h 3335880"/>
                <a:gd name="connsiteX24" fmla="*/ 2134076 w 4268150"/>
                <a:gd name="connsiteY24" fmla="*/ 0 h 3335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268150" h="3335880">
                  <a:moveTo>
                    <a:pt x="2134076" y="0"/>
                  </a:moveTo>
                  <a:cubicBezTo>
                    <a:pt x="2170789" y="0"/>
                    <a:pt x="2207501" y="14005"/>
                    <a:pt x="2235512" y="42016"/>
                  </a:cubicBezTo>
                  <a:lnTo>
                    <a:pt x="2235512" y="42017"/>
                  </a:lnTo>
                  <a:cubicBezTo>
                    <a:pt x="2291533" y="98039"/>
                    <a:pt x="2291533" y="188868"/>
                    <a:pt x="2235512" y="244890"/>
                  </a:cubicBezTo>
                  <a:cubicBezTo>
                    <a:pt x="2218606" y="261796"/>
                    <a:pt x="2203813" y="280815"/>
                    <a:pt x="2191134" y="301948"/>
                  </a:cubicBezTo>
                  <a:lnTo>
                    <a:pt x="2178932" y="328791"/>
                  </a:lnTo>
                  <a:lnTo>
                    <a:pt x="2178932" y="2562189"/>
                  </a:lnTo>
                  <a:lnTo>
                    <a:pt x="2179379" y="2562189"/>
                  </a:lnTo>
                  <a:lnTo>
                    <a:pt x="2189601" y="2663621"/>
                  </a:lnTo>
                  <a:cubicBezTo>
                    <a:pt x="2258116" y="2998536"/>
                    <a:pt x="2554374" y="3250425"/>
                    <a:pt x="2909514" y="3250425"/>
                  </a:cubicBezTo>
                  <a:lnTo>
                    <a:pt x="4225430" y="3250425"/>
                  </a:lnTo>
                  <a:cubicBezTo>
                    <a:pt x="4251065" y="3250425"/>
                    <a:pt x="4268150" y="3267510"/>
                    <a:pt x="4268150" y="3293160"/>
                  </a:cubicBezTo>
                  <a:cubicBezTo>
                    <a:pt x="4268150" y="3318795"/>
                    <a:pt x="4251065" y="3335880"/>
                    <a:pt x="4225430" y="3335880"/>
                  </a:cubicBezTo>
                  <a:lnTo>
                    <a:pt x="42721" y="3335880"/>
                  </a:lnTo>
                  <a:cubicBezTo>
                    <a:pt x="17085" y="3335880"/>
                    <a:pt x="0" y="3318795"/>
                    <a:pt x="0" y="3293160"/>
                  </a:cubicBezTo>
                  <a:cubicBezTo>
                    <a:pt x="0" y="3267510"/>
                    <a:pt x="17085" y="3250425"/>
                    <a:pt x="42721" y="3250425"/>
                  </a:cubicBezTo>
                  <a:lnTo>
                    <a:pt x="1358636" y="3250425"/>
                  </a:lnTo>
                  <a:cubicBezTo>
                    <a:pt x="1713776" y="3250425"/>
                    <a:pt x="2010045" y="2998536"/>
                    <a:pt x="2078563" y="2663621"/>
                  </a:cubicBezTo>
                  <a:lnTo>
                    <a:pt x="2088786" y="2562189"/>
                  </a:lnTo>
                  <a:lnTo>
                    <a:pt x="2089216" y="2562189"/>
                  </a:lnTo>
                  <a:lnTo>
                    <a:pt x="2089216" y="328785"/>
                  </a:lnTo>
                  <a:lnTo>
                    <a:pt x="2077018" y="301948"/>
                  </a:lnTo>
                  <a:cubicBezTo>
                    <a:pt x="2064338" y="280815"/>
                    <a:pt x="2049545" y="261796"/>
                    <a:pt x="2032639" y="244890"/>
                  </a:cubicBezTo>
                  <a:cubicBezTo>
                    <a:pt x="1976617" y="188868"/>
                    <a:pt x="1976617" y="98038"/>
                    <a:pt x="2032639" y="42016"/>
                  </a:cubicBezTo>
                  <a:cubicBezTo>
                    <a:pt x="2060650" y="14005"/>
                    <a:pt x="2097363" y="0"/>
                    <a:pt x="2134076" y="0"/>
                  </a:cubicBezTo>
                  <a:close/>
                </a:path>
              </a:pathLst>
            </a:custGeom>
            <a:solidFill>
              <a:schemeClr val="accent4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3CE05FA-A3A0-8BD4-F137-5BCC6F09144B}"/>
                </a:ext>
              </a:extLst>
            </p:cNvPr>
            <p:cNvSpPr txBox="1"/>
            <p:nvPr/>
          </p:nvSpPr>
          <p:spPr>
            <a:xfrm rot="5400000">
              <a:off x="2352301" y="7073700"/>
              <a:ext cx="4330284" cy="875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600" b="1"/>
                <a:t>["dataset","</a:t>
              </a:r>
              <a:r>
                <a:rPr lang="en-US" sz="1600" b="1" err="1"/>
                <a:t>mysql</a:t>
              </a:r>
              <a:r>
                <a:rPr lang="en-US" sz="1600" b="1"/>
                <a:t>", "</a:t>
              </a:r>
              <a:r>
                <a:rPr lang="en-US" sz="1600" b="1" err="1"/>
                <a:t>postgresql</a:t>
              </a:r>
              <a:r>
                <a:rPr lang="en-US" sz="1600" b="1"/>
                <a:t>","</a:t>
              </a:r>
              <a:r>
                <a:rPr lang="en-US" sz="1600" b="1" err="1"/>
                <a:t>mongodb</a:t>
              </a:r>
              <a:r>
                <a:rPr lang="en-US" sz="1600" b="1"/>
                <a:t>", "oracle","</a:t>
              </a:r>
              <a:r>
                <a:rPr lang="en-US" sz="1600" b="1" err="1"/>
                <a:t>sql</a:t>
              </a:r>
              <a:r>
                <a:rPr lang="en-US" sz="1600" b="1"/>
                <a:t>","</a:t>
              </a:r>
              <a:r>
                <a:rPr lang="en-US" sz="1600" b="1" err="1"/>
                <a:t>database","query</a:t>
              </a:r>
              <a:r>
                <a:rPr lang="en-US" sz="1600" b="1"/>
                <a:t>"]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A9744F6-9D96-4596-910B-8961DD0C8659}"/>
              </a:ext>
            </a:extLst>
          </p:cNvPr>
          <p:cNvGrpSpPr/>
          <p:nvPr/>
        </p:nvGrpSpPr>
        <p:grpSpPr>
          <a:xfrm rot="5400000" flipH="1">
            <a:off x="2465341" y="-850689"/>
            <a:ext cx="1369433" cy="5030479"/>
            <a:chOff x="5897279" y="3060862"/>
            <a:chExt cx="1442674" cy="5445523"/>
          </a:xfrm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941CD189-1D47-E9D9-5323-B5B3F9DDB35A}"/>
                </a:ext>
              </a:extLst>
            </p:cNvPr>
            <p:cNvSpPr/>
            <p:nvPr/>
          </p:nvSpPr>
          <p:spPr>
            <a:xfrm>
              <a:off x="5897279" y="3060862"/>
              <a:ext cx="1442674" cy="1442825"/>
            </a:xfrm>
            <a:custGeom>
              <a:avLst/>
              <a:gdLst>
                <a:gd name="connsiteX0" fmla="*/ 147811 w 295622"/>
                <a:gd name="connsiteY0" fmla="*/ 295653 h 295653"/>
                <a:gd name="connsiteX1" fmla="*/ 0 w 295622"/>
                <a:gd name="connsiteY1" fmla="*/ 147827 h 295653"/>
                <a:gd name="connsiteX2" fmla="*/ 147811 w 295622"/>
                <a:gd name="connsiteY2" fmla="*/ 0 h 295653"/>
                <a:gd name="connsiteX3" fmla="*/ 295623 w 295622"/>
                <a:gd name="connsiteY3" fmla="*/ 147827 h 295653"/>
                <a:gd name="connsiteX4" fmla="*/ 147811 w 295622"/>
                <a:gd name="connsiteY4" fmla="*/ 295653 h 295653"/>
                <a:gd name="connsiteX5" fmla="*/ 147811 w 295622"/>
                <a:gd name="connsiteY5" fmla="*/ 6087 h 295653"/>
                <a:gd name="connsiteX6" fmla="*/ 5797 w 295622"/>
                <a:gd name="connsiteY6" fmla="*/ 148117 h 295653"/>
                <a:gd name="connsiteX7" fmla="*/ 147811 w 295622"/>
                <a:gd name="connsiteY7" fmla="*/ 290146 h 295653"/>
                <a:gd name="connsiteX8" fmla="*/ 289826 w 295622"/>
                <a:gd name="connsiteY8" fmla="*/ 148117 h 295653"/>
                <a:gd name="connsiteX9" fmla="*/ 147811 w 295622"/>
                <a:gd name="connsiteY9" fmla="*/ 6087 h 295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5622" h="295653">
                  <a:moveTo>
                    <a:pt x="147811" y="295653"/>
                  </a:moveTo>
                  <a:cubicBezTo>
                    <a:pt x="66371" y="295653"/>
                    <a:pt x="0" y="229277"/>
                    <a:pt x="0" y="147827"/>
                  </a:cubicBezTo>
                  <a:cubicBezTo>
                    <a:pt x="0" y="66377"/>
                    <a:pt x="66371" y="0"/>
                    <a:pt x="147811" y="0"/>
                  </a:cubicBezTo>
                  <a:cubicBezTo>
                    <a:pt x="229253" y="0"/>
                    <a:pt x="295623" y="66377"/>
                    <a:pt x="295623" y="147827"/>
                  </a:cubicBezTo>
                  <a:cubicBezTo>
                    <a:pt x="295623" y="229277"/>
                    <a:pt x="229253" y="295653"/>
                    <a:pt x="147811" y="295653"/>
                  </a:cubicBezTo>
                  <a:close/>
                  <a:moveTo>
                    <a:pt x="147811" y="6087"/>
                  </a:moveTo>
                  <a:cubicBezTo>
                    <a:pt x="69558" y="6087"/>
                    <a:pt x="5797" y="69856"/>
                    <a:pt x="5797" y="148117"/>
                  </a:cubicBezTo>
                  <a:cubicBezTo>
                    <a:pt x="5797" y="226378"/>
                    <a:pt x="69558" y="290146"/>
                    <a:pt x="147811" y="290146"/>
                  </a:cubicBezTo>
                  <a:cubicBezTo>
                    <a:pt x="226064" y="290146"/>
                    <a:pt x="289826" y="226378"/>
                    <a:pt x="289826" y="148117"/>
                  </a:cubicBezTo>
                  <a:cubicBezTo>
                    <a:pt x="289826" y="69856"/>
                    <a:pt x="226064" y="6087"/>
                    <a:pt x="147811" y="6087"/>
                  </a:cubicBezTo>
                  <a:close/>
                </a:path>
              </a:pathLst>
            </a:custGeom>
            <a:solidFill>
              <a:schemeClr val="accent5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44">
              <a:extLst>
                <a:ext uri="{FF2B5EF4-FFF2-40B4-BE49-F238E27FC236}">
                  <a16:creationId xmlns:a16="http://schemas.microsoft.com/office/drawing/2014/main" id="{AED3B42D-E7EF-8943-ADAF-F9C34FAAD9A0}"/>
                </a:ext>
              </a:extLst>
            </p:cNvPr>
            <p:cNvSpPr/>
            <p:nvPr/>
          </p:nvSpPr>
          <p:spPr>
            <a:xfrm>
              <a:off x="5911596" y="4480410"/>
              <a:ext cx="1417320" cy="777923"/>
            </a:xfrm>
            <a:custGeom>
              <a:avLst/>
              <a:gdLst>
                <a:gd name="connsiteX0" fmla="*/ 2134076 w 4268150"/>
                <a:gd name="connsiteY0" fmla="*/ 0 h 3335880"/>
                <a:gd name="connsiteX1" fmla="*/ 2235512 w 4268150"/>
                <a:gd name="connsiteY1" fmla="*/ 42016 h 3335880"/>
                <a:gd name="connsiteX2" fmla="*/ 2235512 w 4268150"/>
                <a:gd name="connsiteY2" fmla="*/ 42017 h 3335880"/>
                <a:gd name="connsiteX3" fmla="*/ 2235512 w 4268150"/>
                <a:gd name="connsiteY3" fmla="*/ 244890 h 3335880"/>
                <a:gd name="connsiteX4" fmla="*/ 2191134 w 4268150"/>
                <a:gd name="connsiteY4" fmla="*/ 301948 h 3335880"/>
                <a:gd name="connsiteX5" fmla="*/ 2178932 w 4268150"/>
                <a:gd name="connsiteY5" fmla="*/ 328791 h 3335880"/>
                <a:gd name="connsiteX6" fmla="*/ 2178932 w 4268150"/>
                <a:gd name="connsiteY6" fmla="*/ 2562189 h 3335880"/>
                <a:gd name="connsiteX7" fmla="*/ 2179379 w 4268150"/>
                <a:gd name="connsiteY7" fmla="*/ 2562189 h 3335880"/>
                <a:gd name="connsiteX8" fmla="*/ 2189601 w 4268150"/>
                <a:gd name="connsiteY8" fmla="*/ 2663621 h 3335880"/>
                <a:gd name="connsiteX9" fmla="*/ 2909514 w 4268150"/>
                <a:gd name="connsiteY9" fmla="*/ 3250425 h 3335880"/>
                <a:gd name="connsiteX10" fmla="*/ 4225430 w 4268150"/>
                <a:gd name="connsiteY10" fmla="*/ 3250425 h 3335880"/>
                <a:gd name="connsiteX11" fmla="*/ 4268150 w 4268150"/>
                <a:gd name="connsiteY11" fmla="*/ 3293160 h 3335880"/>
                <a:gd name="connsiteX12" fmla="*/ 4225430 w 4268150"/>
                <a:gd name="connsiteY12" fmla="*/ 3335880 h 3335880"/>
                <a:gd name="connsiteX13" fmla="*/ 42721 w 4268150"/>
                <a:gd name="connsiteY13" fmla="*/ 3335880 h 3335880"/>
                <a:gd name="connsiteX14" fmla="*/ 0 w 4268150"/>
                <a:gd name="connsiteY14" fmla="*/ 3293160 h 3335880"/>
                <a:gd name="connsiteX15" fmla="*/ 42721 w 4268150"/>
                <a:gd name="connsiteY15" fmla="*/ 3250425 h 3335880"/>
                <a:gd name="connsiteX16" fmla="*/ 1358636 w 4268150"/>
                <a:gd name="connsiteY16" fmla="*/ 3250425 h 3335880"/>
                <a:gd name="connsiteX17" fmla="*/ 2078563 w 4268150"/>
                <a:gd name="connsiteY17" fmla="*/ 2663621 h 3335880"/>
                <a:gd name="connsiteX18" fmla="*/ 2088786 w 4268150"/>
                <a:gd name="connsiteY18" fmla="*/ 2562189 h 3335880"/>
                <a:gd name="connsiteX19" fmla="*/ 2089216 w 4268150"/>
                <a:gd name="connsiteY19" fmla="*/ 2562189 h 3335880"/>
                <a:gd name="connsiteX20" fmla="*/ 2089216 w 4268150"/>
                <a:gd name="connsiteY20" fmla="*/ 328785 h 3335880"/>
                <a:gd name="connsiteX21" fmla="*/ 2077018 w 4268150"/>
                <a:gd name="connsiteY21" fmla="*/ 301948 h 3335880"/>
                <a:gd name="connsiteX22" fmla="*/ 2032639 w 4268150"/>
                <a:gd name="connsiteY22" fmla="*/ 244890 h 3335880"/>
                <a:gd name="connsiteX23" fmla="*/ 2032639 w 4268150"/>
                <a:gd name="connsiteY23" fmla="*/ 42016 h 3335880"/>
                <a:gd name="connsiteX24" fmla="*/ 2134076 w 4268150"/>
                <a:gd name="connsiteY24" fmla="*/ 0 h 3335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268150" h="3335880">
                  <a:moveTo>
                    <a:pt x="2134076" y="0"/>
                  </a:moveTo>
                  <a:cubicBezTo>
                    <a:pt x="2170789" y="0"/>
                    <a:pt x="2207501" y="14005"/>
                    <a:pt x="2235512" y="42016"/>
                  </a:cubicBezTo>
                  <a:lnTo>
                    <a:pt x="2235512" y="42017"/>
                  </a:lnTo>
                  <a:cubicBezTo>
                    <a:pt x="2291533" y="98039"/>
                    <a:pt x="2291533" y="188868"/>
                    <a:pt x="2235512" y="244890"/>
                  </a:cubicBezTo>
                  <a:cubicBezTo>
                    <a:pt x="2218606" y="261796"/>
                    <a:pt x="2203813" y="280815"/>
                    <a:pt x="2191134" y="301948"/>
                  </a:cubicBezTo>
                  <a:lnTo>
                    <a:pt x="2178932" y="328791"/>
                  </a:lnTo>
                  <a:lnTo>
                    <a:pt x="2178932" y="2562189"/>
                  </a:lnTo>
                  <a:lnTo>
                    <a:pt x="2179379" y="2562189"/>
                  </a:lnTo>
                  <a:lnTo>
                    <a:pt x="2189601" y="2663621"/>
                  </a:lnTo>
                  <a:cubicBezTo>
                    <a:pt x="2258116" y="2998536"/>
                    <a:pt x="2554374" y="3250425"/>
                    <a:pt x="2909514" y="3250425"/>
                  </a:cubicBezTo>
                  <a:lnTo>
                    <a:pt x="4225430" y="3250425"/>
                  </a:lnTo>
                  <a:cubicBezTo>
                    <a:pt x="4251065" y="3250425"/>
                    <a:pt x="4268150" y="3267510"/>
                    <a:pt x="4268150" y="3293160"/>
                  </a:cubicBezTo>
                  <a:cubicBezTo>
                    <a:pt x="4268150" y="3318795"/>
                    <a:pt x="4251065" y="3335880"/>
                    <a:pt x="4225430" y="3335880"/>
                  </a:cubicBezTo>
                  <a:lnTo>
                    <a:pt x="42721" y="3335880"/>
                  </a:lnTo>
                  <a:cubicBezTo>
                    <a:pt x="17085" y="3335880"/>
                    <a:pt x="0" y="3318795"/>
                    <a:pt x="0" y="3293160"/>
                  </a:cubicBezTo>
                  <a:cubicBezTo>
                    <a:pt x="0" y="3267510"/>
                    <a:pt x="17085" y="3250425"/>
                    <a:pt x="42721" y="3250425"/>
                  </a:cubicBezTo>
                  <a:lnTo>
                    <a:pt x="1358636" y="3250425"/>
                  </a:lnTo>
                  <a:cubicBezTo>
                    <a:pt x="1713776" y="3250425"/>
                    <a:pt x="2010045" y="2998536"/>
                    <a:pt x="2078563" y="2663621"/>
                  </a:cubicBezTo>
                  <a:lnTo>
                    <a:pt x="2088786" y="2562189"/>
                  </a:lnTo>
                  <a:lnTo>
                    <a:pt x="2089216" y="2562189"/>
                  </a:lnTo>
                  <a:lnTo>
                    <a:pt x="2089216" y="328785"/>
                  </a:lnTo>
                  <a:lnTo>
                    <a:pt x="2077018" y="301948"/>
                  </a:lnTo>
                  <a:cubicBezTo>
                    <a:pt x="2064338" y="280815"/>
                    <a:pt x="2049545" y="261796"/>
                    <a:pt x="2032639" y="244890"/>
                  </a:cubicBezTo>
                  <a:cubicBezTo>
                    <a:pt x="1976617" y="188868"/>
                    <a:pt x="1976617" y="98038"/>
                    <a:pt x="2032639" y="42016"/>
                  </a:cubicBezTo>
                  <a:cubicBezTo>
                    <a:pt x="2060650" y="14005"/>
                    <a:pt x="2097363" y="0"/>
                    <a:pt x="2134076" y="0"/>
                  </a:cubicBezTo>
                  <a:close/>
                </a:path>
              </a:pathLst>
            </a:custGeom>
            <a:solidFill>
              <a:schemeClr val="accent5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9D8765E-5E9A-2F57-7275-6B75E8B3F34B}"/>
                </a:ext>
              </a:extLst>
            </p:cNvPr>
            <p:cNvSpPr txBox="1"/>
            <p:nvPr/>
          </p:nvSpPr>
          <p:spPr>
            <a:xfrm rot="5400000">
              <a:off x="5081712" y="6732147"/>
              <a:ext cx="3159391" cy="3890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b="1"/>
                <a:t>["data"]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99B5102-1293-2D28-C527-A828A6FF61EA}"/>
              </a:ext>
            </a:extLst>
          </p:cNvPr>
          <p:cNvGrpSpPr/>
          <p:nvPr/>
        </p:nvGrpSpPr>
        <p:grpSpPr>
          <a:xfrm rot="16200000">
            <a:off x="8281008" y="1318053"/>
            <a:ext cx="1369433" cy="6325038"/>
            <a:chOff x="7989162" y="3060862"/>
            <a:chExt cx="1442674" cy="6846889"/>
          </a:xfrm>
        </p:grpSpPr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FF865B19-ECF2-DC47-9EAE-05A0C1846B21}"/>
                </a:ext>
              </a:extLst>
            </p:cNvPr>
            <p:cNvSpPr/>
            <p:nvPr/>
          </p:nvSpPr>
          <p:spPr>
            <a:xfrm>
              <a:off x="7989162" y="3060862"/>
              <a:ext cx="1442674" cy="1442825"/>
            </a:xfrm>
            <a:custGeom>
              <a:avLst/>
              <a:gdLst>
                <a:gd name="connsiteX0" fmla="*/ 147811 w 295622"/>
                <a:gd name="connsiteY0" fmla="*/ 295653 h 295653"/>
                <a:gd name="connsiteX1" fmla="*/ 0 w 295622"/>
                <a:gd name="connsiteY1" fmla="*/ 147827 h 295653"/>
                <a:gd name="connsiteX2" fmla="*/ 147811 w 295622"/>
                <a:gd name="connsiteY2" fmla="*/ 0 h 295653"/>
                <a:gd name="connsiteX3" fmla="*/ 295623 w 295622"/>
                <a:gd name="connsiteY3" fmla="*/ 147827 h 295653"/>
                <a:gd name="connsiteX4" fmla="*/ 147811 w 295622"/>
                <a:gd name="connsiteY4" fmla="*/ 295653 h 295653"/>
                <a:gd name="connsiteX5" fmla="*/ 147811 w 295622"/>
                <a:gd name="connsiteY5" fmla="*/ 6087 h 295653"/>
                <a:gd name="connsiteX6" fmla="*/ 5797 w 295622"/>
                <a:gd name="connsiteY6" fmla="*/ 148117 h 295653"/>
                <a:gd name="connsiteX7" fmla="*/ 147811 w 295622"/>
                <a:gd name="connsiteY7" fmla="*/ 290146 h 295653"/>
                <a:gd name="connsiteX8" fmla="*/ 289826 w 295622"/>
                <a:gd name="connsiteY8" fmla="*/ 148117 h 295653"/>
                <a:gd name="connsiteX9" fmla="*/ 147811 w 295622"/>
                <a:gd name="connsiteY9" fmla="*/ 6087 h 295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5622" h="295653">
                  <a:moveTo>
                    <a:pt x="147811" y="295653"/>
                  </a:moveTo>
                  <a:cubicBezTo>
                    <a:pt x="66370" y="295653"/>
                    <a:pt x="0" y="229277"/>
                    <a:pt x="0" y="147827"/>
                  </a:cubicBezTo>
                  <a:cubicBezTo>
                    <a:pt x="0" y="66377"/>
                    <a:pt x="66370" y="0"/>
                    <a:pt x="147811" y="0"/>
                  </a:cubicBezTo>
                  <a:cubicBezTo>
                    <a:pt x="229252" y="0"/>
                    <a:pt x="295623" y="66377"/>
                    <a:pt x="295623" y="147827"/>
                  </a:cubicBezTo>
                  <a:cubicBezTo>
                    <a:pt x="295623" y="229277"/>
                    <a:pt x="229252" y="295653"/>
                    <a:pt x="147811" y="295653"/>
                  </a:cubicBezTo>
                  <a:close/>
                  <a:moveTo>
                    <a:pt x="147811" y="6087"/>
                  </a:moveTo>
                  <a:cubicBezTo>
                    <a:pt x="69558" y="6087"/>
                    <a:pt x="5797" y="69856"/>
                    <a:pt x="5797" y="148117"/>
                  </a:cubicBezTo>
                  <a:cubicBezTo>
                    <a:pt x="5797" y="226378"/>
                    <a:pt x="69558" y="290146"/>
                    <a:pt x="147811" y="290146"/>
                  </a:cubicBezTo>
                  <a:cubicBezTo>
                    <a:pt x="226064" y="290146"/>
                    <a:pt x="289826" y="226378"/>
                    <a:pt x="289826" y="148117"/>
                  </a:cubicBezTo>
                  <a:cubicBezTo>
                    <a:pt x="289826" y="69856"/>
                    <a:pt x="226064" y="6087"/>
                    <a:pt x="147811" y="6087"/>
                  </a:cubicBezTo>
                  <a:close/>
                </a:path>
              </a:pathLst>
            </a:custGeom>
            <a:solidFill>
              <a:srgbClr val="F595A6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45">
              <a:extLst>
                <a:ext uri="{FF2B5EF4-FFF2-40B4-BE49-F238E27FC236}">
                  <a16:creationId xmlns:a16="http://schemas.microsoft.com/office/drawing/2014/main" id="{51DB27C6-3E3A-2230-FD92-56336F86524E}"/>
                </a:ext>
              </a:extLst>
            </p:cNvPr>
            <p:cNvSpPr/>
            <p:nvPr/>
          </p:nvSpPr>
          <p:spPr>
            <a:xfrm>
              <a:off x="8004271" y="4500254"/>
              <a:ext cx="1417320" cy="758080"/>
            </a:xfrm>
            <a:custGeom>
              <a:avLst/>
              <a:gdLst>
                <a:gd name="connsiteX0" fmla="*/ 2134076 w 4268150"/>
                <a:gd name="connsiteY0" fmla="*/ 0 h 3335880"/>
                <a:gd name="connsiteX1" fmla="*/ 2235512 w 4268150"/>
                <a:gd name="connsiteY1" fmla="*/ 42016 h 3335880"/>
                <a:gd name="connsiteX2" fmla="*/ 2235512 w 4268150"/>
                <a:gd name="connsiteY2" fmla="*/ 42017 h 3335880"/>
                <a:gd name="connsiteX3" fmla="*/ 2235512 w 4268150"/>
                <a:gd name="connsiteY3" fmla="*/ 244890 h 3335880"/>
                <a:gd name="connsiteX4" fmla="*/ 2191134 w 4268150"/>
                <a:gd name="connsiteY4" fmla="*/ 301948 h 3335880"/>
                <a:gd name="connsiteX5" fmla="*/ 2178932 w 4268150"/>
                <a:gd name="connsiteY5" fmla="*/ 328791 h 3335880"/>
                <a:gd name="connsiteX6" fmla="*/ 2178932 w 4268150"/>
                <a:gd name="connsiteY6" fmla="*/ 2562189 h 3335880"/>
                <a:gd name="connsiteX7" fmla="*/ 2179379 w 4268150"/>
                <a:gd name="connsiteY7" fmla="*/ 2562189 h 3335880"/>
                <a:gd name="connsiteX8" fmla="*/ 2189601 w 4268150"/>
                <a:gd name="connsiteY8" fmla="*/ 2663621 h 3335880"/>
                <a:gd name="connsiteX9" fmla="*/ 2909514 w 4268150"/>
                <a:gd name="connsiteY9" fmla="*/ 3250425 h 3335880"/>
                <a:gd name="connsiteX10" fmla="*/ 4225430 w 4268150"/>
                <a:gd name="connsiteY10" fmla="*/ 3250425 h 3335880"/>
                <a:gd name="connsiteX11" fmla="*/ 4268150 w 4268150"/>
                <a:gd name="connsiteY11" fmla="*/ 3293160 h 3335880"/>
                <a:gd name="connsiteX12" fmla="*/ 4225430 w 4268150"/>
                <a:gd name="connsiteY12" fmla="*/ 3335880 h 3335880"/>
                <a:gd name="connsiteX13" fmla="*/ 42721 w 4268150"/>
                <a:gd name="connsiteY13" fmla="*/ 3335880 h 3335880"/>
                <a:gd name="connsiteX14" fmla="*/ 0 w 4268150"/>
                <a:gd name="connsiteY14" fmla="*/ 3293160 h 3335880"/>
                <a:gd name="connsiteX15" fmla="*/ 42721 w 4268150"/>
                <a:gd name="connsiteY15" fmla="*/ 3250425 h 3335880"/>
                <a:gd name="connsiteX16" fmla="*/ 1358636 w 4268150"/>
                <a:gd name="connsiteY16" fmla="*/ 3250425 h 3335880"/>
                <a:gd name="connsiteX17" fmla="*/ 2078563 w 4268150"/>
                <a:gd name="connsiteY17" fmla="*/ 2663621 h 3335880"/>
                <a:gd name="connsiteX18" fmla="*/ 2088786 w 4268150"/>
                <a:gd name="connsiteY18" fmla="*/ 2562189 h 3335880"/>
                <a:gd name="connsiteX19" fmla="*/ 2089216 w 4268150"/>
                <a:gd name="connsiteY19" fmla="*/ 2562189 h 3335880"/>
                <a:gd name="connsiteX20" fmla="*/ 2089216 w 4268150"/>
                <a:gd name="connsiteY20" fmla="*/ 328785 h 3335880"/>
                <a:gd name="connsiteX21" fmla="*/ 2077018 w 4268150"/>
                <a:gd name="connsiteY21" fmla="*/ 301948 h 3335880"/>
                <a:gd name="connsiteX22" fmla="*/ 2032639 w 4268150"/>
                <a:gd name="connsiteY22" fmla="*/ 244890 h 3335880"/>
                <a:gd name="connsiteX23" fmla="*/ 2032639 w 4268150"/>
                <a:gd name="connsiteY23" fmla="*/ 42016 h 3335880"/>
                <a:gd name="connsiteX24" fmla="*/ 2134076 w 4268150"/>
                <a:gd name="connsiteY24" fmla="*/ 0 h 3335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268150" h="3335880">
                  <a:moveTo>
                    <a:pt x="2134076" y="0"/>
                  </a:moveTo>
                  <a:cubicBezTo>
                    <a:pt x="2170789" y="0"/>
                    <a:pt x="2207501" y="14005"/>
                    <a:pt x="2235512" y="42016"/>
                  </a:cubicBezTo>
                  <a:lnTo>
                    <a:pt x="2235512" y="42017"/>
                  </a:lnTo>
                  <a:cubicBezTo>
                    <a:pt x="2291533" y="98039"/>
                    <a:pt x="2291533" y="188868"/>
                    <a:pt x="2235512" y="244890"/>
                  </a:cubicBezTo>
                  <a:cubicBezTo>
                    <a:pt x="2218606" y="261796"/>
                    <a:pt x="2203813" y="280815"/>
                    <a:pt x="2191134" y="301948"/>
                  </a:cubicBezTo>
                  <a:lnTo>
                    <a:pt x="2178932" y="328791"/>
                  </a:lnTo>
                  <a:lnTo>
                    <a:pt x="2178932" y="2562189"/>
                  </a:lnTo>
                  <a:lnTo>
                    <a:pt x="2179379" y="2562189"/>
                  </a:lnTo>
                  <a:lnTo>
                    <a:pt x="2189601" y="2663621"/>
                  </a:lnTo>
                  <a:cubicBezTo>
                    <a:pt x="2258116" y="2998536"/>
                    <a:pt x="2554374" y="3250425"/>
                    <a:pt x="2909514" y="3250425"/>
                  </a:cubicBezTo>
                  <a:lnTo>
                    <a:pt x="4225430" y="3250425"/>
                  </a:lnTo>
                  <a:cubicBezTo>
                    <a:pt x="4251065" y="3250425"/>
                    <a:pt x="4268150" y="3267510"/>
                    <a:pt x="4268150" y="3293160"/>
                  </a:cubicBezTo>
                  <a:cubicBezTo>
                    <a:pt x="4268150" y="3318795"/>
                    <a:pt x="4251065" y="3335880"/>
                    <a:pt x="4225430" y="3335880"/>
                  </a:cubicBezTo>
                  <a:lnTo>
                    <a:pt x="42721" y="3335880"/>
                  </a:lnTo>
                  <a:cubicBezTo>
                    <a:pt x="17085" y="3335880"/>
                    <a:pt x="0" y="3318795"/>
                    <a:pt x="0" y="3293160"/>
                  </a:cubicBezTo>
                  <a:cubicBezTo>
                    <a:pt x="0" y="3267510"/>
                    <a:pt x="17085" y="3250425"/>
                    <a:pt x="42721" y="3250425"/>
                  </a:cubicBezTo>
                  <a:lnTo>
                    <a:pt x="1358636" y="3250425"/>
                  </a:lnTo>
                  <a:cubicBezTo>
                    <a:pt x="1713776" y="3250425"/>
                    <a:pt x="2010045" y="2998536"/>
                    <a:pt x="2078563" y="2663621"/>
                  </a:cubicBezTo>
                  <a:lnTo>
                    <a:pt x="2088786" y="2562189"/>
                  </a:lnTo>
                  <a:lnTo>
                    <a:pt x="2089216" y="2562189"/>
                  </a:lnTo>
                  <a:lnTo>
                    <a:pt x="2089216" y="328785"/>
                  </a:lnTo>
                  <a:lnTo>
                    <a:pt x="2077018" y="301948"/>
                  </a:lnTo>
                  <a:cubicBezTo>
                    <a:pt x="2064338" y="280815"/>
                    <a:pt x="2049545" y="261796"/>
                    <a:pt x="2032639" y="244890"/>
                  </a:cubicBezTo>
                  <a:cubicBezTo>
                    <a:pt x="1976617" y="188868"/>
                    <a:pt x="1976617" y="98038"/>
                    <a:pt x="2032639" y="42016"/>
                  </a:cubicBezTo>
                  <a:cubicBezTo>
                    <a:pt x="2060650" y="14005"/>
                    <a:pt x="2097363" y="0"/>
                    <a:pt x="2134076" y="0"/>
                  </a:cubicBezTo>
                  <a:close/>
                </a:path>
              </a:pathLst>
            </a:custGeom>
            <a:solidFill>
              <a:srgbClr val="F595A6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B795028-16AE-0FAB-4353-ACB53729D65F}"/>
                </a:ext>
              </a:extLst>
            </p:cNvPr>
            <p:cNvSpPr txBox="1"/>
            <p:nvPr/>
          </p:nvSpPr>
          <p:spPr>
            <a:xfrm rot="5400000">
              <a:off x="6457377" y="7084780"/>
              <a:ext cx="4511111" cy="113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/>
                <a:t>["</a:t>
              </a:r>
              <a:r>
                <a:rPr lang="en-US" sz="1600" b="1" err="1"/>
                <a:t>tensorflow</a:t>
              </a:r>
              <a:r>
                <a:rPr lang="en-US" sz="1600" b="1"/>
                <a:t>", "</a:t>
              </a:r>
              <a:r>
                <a:rPr lang="en-US" sz="1600" b="1" err="1"/>
                <a:t>keras</a:t>
              </a:r>
              <a:r>
                <a:rPr lang="en-US" sz="1600" b="1"/>
                <a:t>", "scikit-learn", "</a:t>
              </a:r>
              <a:r>
                <a:rPr lang="en-US" sz="1600" b="1" err="1"/>
                <a:t>pytorch</a:t>
              </a:r>
              <a:r>
                <a:rPr lang="en-US" sz="1600" b="1"/>
                <a:t>", "deep learning","</a:t>
              </a:r>
              <a:r>
                <a:rPr lang="en-US" sz="1600" b="1" err="1"/>
                <a:t>nlp</a:t>
              </a:r>
              <a:r>
                <a:rPr lang="en-US" sz="1600" b="1"/>
                <a:t>","</a:t>
              </a:r>
              <a:r>
                <a:rPr lang="en-US" sz="1600" b="1" err="1"/>
                <a:t>svm</a:t>
              </a:r>
              <a:r>
                <a:rPr lang="en-US" sz="1600" b="1"/>
                <a:t>", "</a:t>
              </a:r>
              <a:r>
                <a:rPr lang="en-US" sz="1600" b="1" err="1"/>
                <a:t>clustering","natural</a:t>
              </a:r>
              <a:r>
                <a:rPr lang="en-US" sz="1600" b="1"/>
                <a:t> </a:t>
              </a:r>
              <a:r>
                <a:rPr lang="en-US" sz="1600" b="1" err="1"/>
                <a:t>language","machine</a:t>
              </a:r>
              <a:r>
                <a:rPr lang="en-US" sz="1600" b="1"/>
                <a:t> learning", "</a:t>
              </a:r>
              <a:r>
                <a:rPr lang="en-US" sz="1600" b="1" err="1"/>
                <a:t>deeep</a:t>
              </a:r>
              <a:r>
                <a:rPr lang="en-US" sz="1600" b="1"/>
                <a:t> </a:t>
              </a:r>
              <a:r>
                <a:rPr lang="en-US" sz="1600" b="1" err="1"/>
                <a:t>learning","ai</a:t>
              </a:r>
              <a:r>
                <a:rPr lang="en-US" sz="1600" b="1"/>
                <a:t>"]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6A0A51C-93BA-BC03-F2BE-A9A039B892AD}"/>
              </a:ext>
            </a:extLst>
          </p:cNvPr>
          <p:cNvGrpSpPr/>
          <p:nvPr/>
        </p:nvGrpSpPr>
        <p:grpSpPr>
          <a:xfrm rot="16200000" flipH="1">
            <a:off x="2098476" y="196178"/>
            <a:ext cx="1369433" cy="5785173"/>
            <a:chOff x="2760165" y="-2238319"/>
            <a:chExt cx="1442674" cy="6262480"/>
          </a:xfrm>
        </p:grpSpPr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C7E064F4-1717-BA0A-5C22-EBE79FA4B3D1}"/>
                </a:ext>
              </a:extLst>
            </p:cNvPr>
            <p:cNvSpPr/>
            <p:nvPr/>
          </p:nvSpPr>
          <p:spPr>
            <a:xfrm>
              <a:off x="2760165" y="2581336"/>
              <a:ext cx="1442674" cy="1442825"/>
            </a:xfrm>
            <a:custGeom>
              <a:avLst/>
              <a:gdLst>
                <a:gd name="connsiteX0" fmla="*/ 147811 w 295622"/>
                <a:gd name="connsiteY0" fmla="*/ 295654 h 295653"/>
                <a:gd name="connsiteX1" fmla="*/ 0 w 295622"/>
                <a:gd name="connsiteY1" fmla="*/ 147827 h 295653"/>
                <a:gd name="connsiteX2" fmla="*/ 147811 w 295622"/>
                <a:gd name="connsiteY2" fmla="*/ 0 h 295653"/>
                <a:gd name="connsiteX3" fmla="*/ 295623 w 295622"/>
                <a:gd name="connsiteY3" fmla="*/ 147827 h 295653"/>
                <a:gd name="connsiteX4" fmla="*/ 147811 w 295622"/>
                <a:gd name="connsiteY4" fmla="*/ 295654 h 295653"/>
                <a:gd name="connsiteX5" fmla="*/ 147811 w 295622"/>
                <a:gd name="connsiteY5" fmla="*/ 5797 h 295653"/>
                <a:gd name="connsiteX6" fmla="*/ 5797 w 295622"/>
                <a:gd name="connsiteY6" fmla="*/ 147827 h 295653"/>
                <a:gd name="connsiteX7" fmla="*/ 147811 w 295622"/>
                <a:gd name="connsiteY7" fmla="*/ 289857 h 295653"/>
                <a:gd name="connsiteX8" fmla="*/ 289826 w 295622"/>
                <a:gd name="connsiteY8" fmla="*/ 147827 h 295653"/>
                <a:gd name="connsiteX9" fmla="*/ 147811 w 295622"/>
                <a:gd name="connsiteY9" fmla="*/ 5797 h 295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5622" h="295653">
                  <a:moveTo>
                    <a:pt x="147811" y="295654"/>
                  </a:moveTo>
                  <a:cubicBezTo>
                    <a:pt x="66370" y="295654"/>
                    <a:pt x="0" y="229276"/>
                    <a:pt x="0" y="147827"/>
                  </a:cubicBezTo>
                  <a:cubicBezTo>
                    <a:pt x="0" y="66377"/>
                    <a:pt x="66370" y="0"/>
                    <a:pt x="147811" y="0"/>
                  </a:cubicBezTo>
                  <a:cubicBezTo>
                    <a:pt x="229252" y="0"/>
                    <a:pt x="295623" y="66377"/>
                    <a:pt x="295623" y="147827"/>
                  </a:cubicBezTo>
                  <a:cubicBezTo>
                    <a:pt x="295623" y="229276"/>
                    <a:pt x="229252" y="295654"/>
                    <a:pt x="147811" y="295654"/>
                  </a:cubicBezTo>
                  <a:close/>
                  <a:moveTo>
                    <a:pt x="147811" y="5797"/>
                  </a:moveTo>
                  <a:cubicBezTo>
                    <a:pt x="69558" y="5797"/>
                    <a:pt x="5797" y="69566"/>
                    <a:pt x="5797" y="147827"/>
                  </a:cubicBezTo>
                  <a:cubicBezTo>
                    <a:pt x="5797" y="226088"/>
                    <a:pt x="69558" y="289857"/>
                    <a:pt x="147811" y="289857"/>
                  </a:cubicBezTo>
                  <a:cubicBezTo>
                    <a:pt x="226064" y="289857"/>
                    <a:pt x="289826" y="226088"/>
                    <a:pt x="289826" y="147827"/>
                  </a:cubicBezTo>
                  <a:cubicBezTo>
                    <a:pt x="289826" y="69566"/>
                    <a:pt x="226064" y="5797"/>
                    <a:pt x="147811" y="5797"/>
                  </a:cubicBezTo>
                  <a:close/>
                </a:path>
              </a:pathLst>
            </a:custGeom>
            <a:solidFill>
              <a:schemeClr val="accent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FDC21E-C799-291E-04F7-6EE11B1FF0EA}"/>
                </a:ext>
              </a:extLst>
            </p:cNvPr>
            <p:cNvSpPr/>
            <p:nvPr/>
          </p:nvSpPr>
          <p:spPr>
            <a:xfrm rot="10800000">
              <a:off x="2774761" y="1828801"/>
              <a:ext cx="1412973" cy="777922"/>
            </a:xfrm>
            <a:custGeom>
              <a:avLst/>
              <a:gdLst>
                <a:gd name="connsiteX0" fmla="*/ 148101 w 289536"/>
                <a:gd name="connsiteY0" fmla="*/ 174383 h 230325"/>
                <a:gd name="connsiteX1" fmla="*/ 148101 w 289536"/>
                <a:gd name="connsiteY1" fmla="*/ 28006 h 230325"/>
                <a:gd name="connsiteX2" fmla="*/ 152738 w 289536"/>
                <a:gd name="connsiteY2" fmla="*/ 14092 h 230325"/>
                <a:gd name="connsiteX3" fmla="*/ 153898 w 289536"/>
                <a:gd name="connsiteY3" fmla="*/ 7426 h 230325"/>
                <a:gd name="connsiteX4" fmla="*/ 146652 w 289536"/>
                <a:gd name="connsiteY4" fmla="*/ 179 h 230325"/>
                <a:gd name="connsiteX5" fmla="*/ 135928 w 289536"/>
                <a:gd name="connsiteY5" fmla="*/ 9165 h 230325"/>
                <a:gd name="connsiteX6" fmla="*/ 137667 w 289536"/>
                <a:gd name="connsiteY6" fmla="*/ 14382 h 230325"/>
                <a:gd name="connsiteX7" fmla="*/ 142015 w 289536"/>
                <a:gd name="connsiteY7" fmla="*/ 29455 h 230325"/>
                <a:gd name="connsiteX8" fmla="*/ 142015 w 289536"/>
                <a:gd name="connsiteY8" fmla="*/ 174673 h 230325"/>
                <a:gd name="connsiteX9" fmla="*/ 92165 w 289536"/>
                <a:gd name="connsiteY9" fmla="*/ 224528 h 230325"/>
                <a:gd name="connsiteX10" fmla="*/ 2898 w 289536"/>
                <a:gd name="connsiteY10" fmla="*/ 224528 h 230325"/>
                <a:gd name="connsiteX11" fmla="*/ 0 w 289536"/>
                <a:gd name="connsiteY11" fmla="*/ 227427 h 230325"/>
                <a:gd name="connsiteX12" fmla="*/ 0 w 289536"/>
                <a:gd name="connsiteY12" fmla="*/ 227427 h 230325"/>
                <a:gd name="connsiteX13" fmla="*/ 2898 w 289536"/>
                <a:gd name="connsiteY13" fmla="*/ 230325 h 230325"/>
                <a:gd name="connsiteX14" fmla="*/ 286638 w 289536"/>
                <a:gd name="connsiteY14" fmla="*/ 230325 h 230325"/>
                <a:gd name="connsiteX15" fmla="*/ 289536 w 289536"/>
                <a:gd name="connsiteY15" fmla="*/ 227427 h 230325"/>
                <a:gd name="connsiteX16" fmla="*/ 289536 w 289536"/>
                <a:gd name="connsiteY16" fmla="*/ 227427 h 230325"/>
                <a:gd name="connsiteX17" fmla="*/ 286638 w 289536"/>
                <a:gd name="connsiteY17" fmla="*/ 224528 h 230325"/>
                <a:gd name="connsiteX18" fmla="*/ 197371 w 289536"/>
                <a:gd name="connsiteY18" fmla="*/ 224528 h 230325"/>
                <a:gd name="connsiteX19" fmla="*/ 147522 w 289536"/>
                <a:gd name="connsiteY19" fmla="*/ 174673 h 230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89536" h="230325">
                  <a:moveTo>
                    <a:pt x="148101" y="174383"/>
                  </a:moveTo>
                  <a:lnTo>
                    <a:pt x="148101" y="28006"/>
                  </a:lnTo>
                  <a:cubicBezTo>
                    <a:pt x="148101" y="23078"/>
                    <a:pt x="150130" y="18151"/>
                    <a:pt x="152738" y="14092"/>
                  </a:cubicBezTo>
                  <a:cubicBezTo>
                    <a:pt x="153898" y="12354"/>
                    <a:pt x="154477" y="10035"/>
                    <a:pt x="153898" y="7426"/>
                  </a:cubicBezTo>
                  <a:cubicBezTo>
                    <a:pt x="153318" y="3947"/>
                    <a:pt x="150420" y="1049"/>
                    <a:pt x="146652" y="179"/>
                  </a:cubicBezTo>
                  <a:cubicBezTo>
                    <a:pt x="140855" y="-980"/>
                    <a:pt x="135928" y="3658"/>
                    <a:pt x="135928" y="9165"/>
                  </a:cubicBezTo>
                  <a:cubicBezTo>
                    <a:pt x="135928" y="14672"/>
                    <a:pt x="136508" y="12933"/>
                    <a:pt x="137667" y="14382"/>
                  </a:cubicBezTo>
                  <a:cubicBezTo>
                    <a:pt x="140855" y="18730"/>
                    <a:pt x="142015" y="23948"/>
                    <a:pt x="142015" y="29455"/>
                  </a:cubicBezTo>
                  <a:lnTo>
                    <a:pt x="142015" y="174673"/>
                  </a:lnTo>
                  <a:cubicBezTo>
                    <a:pt x="142015" y="202210"/>
                    <a:pt x="119698" y="224528"/>
                    <a:pt x="92165" y="224528"/>
                  </a:cubicBezTo>
                  <a:lnTo>
                    <a:pt x="2898" y="224528"/>
                  </a:lnTo>
                  <a:cubicBezTo>
                    <a:pt x="1159" y="224528"/>
                    <a:pt x="0" y="225687"/>
                    <a:pt x="0" y="227427"/>
                  </a:cubicBezTo>
                  <a:lnTo>
                    <a:pt x="0" y="227427"/>
                  </a:lnTo>
                  <a:cubicBezTo>
                    <a:pt x="0" y="229166"/>
                    <a:pt x="1159" y="230325"/>
                    <a:pt x="2898" y="230325"/>
                  </a:cubicBezTo>
                  <a:lnTo>
                    <a:pt x="286638" y="230325"/>
                  </a:lnTo>
                  <a:cubicBezTo>
                    <a:pt x="288377" y="230325"/>
                    <a:pt x="289536" y="229166"/>
                    <a:pt x="289536" y="227427"/>
                  </a:cubicBezTo>
                  <a:lnTo>
                    <a:pt x="289536" y="227427"/>
                  </a:lnTo>
                  <a:cubicBezTo>
                    <a:pt x="289536" y="225687"/>
                    <a:pt x="288377" y="224528"/>
                    <a:pt x="286638" y="224528"/>
                  </a:cubicBezTo>
                  <a:lnTo>
                    <a:pt x="197371" y="224528"/>
                  </a:lnTo>
                  <a:cubicBezTo>
                    <a:pt x="169838" y="224528"/>
                    <a:pt x="147522" y="202210"/>
                    <a:pt x="147522" y="174673"/>
                  </a:cubicBezTo>
                  <a:close/>
                </a:path>
              </a:pathLst>
            </a:custGeom>
            <a:solidFill>
              <a:schemeClr val="accent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48EBD5B-153C-0A9D-3506-55E6416C7508}"/>
                </a:ext>
              </a:extLst>
            </p:cNvPr>
            <p:cNvSpPr txBox="1"/>
            <p:nvPr/>
          </p:nvSpPr>
          <p:spPr>
            <a:xfrm rot="16200000">
              <a:off x="1476065" y="-685707"/>
              <a:ext cx="3980665" cy="875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600" b="1"/>
                <a:t>["bachelor", "undergraduate","4 year”, "master", "postgraduate", "</a:t>
              </a:r>
              <a:r>
                <a:rPr lang="en-US" sz="1600" b="1" err="1"/>
                <a:t>phd</a:t>
              </a:r>
              <a:r>
                <a:rPr lang="en-US" sz="1600" b="1"/>
                <a:t>", "doctorate","</a:t>
              </a:r>
              <a:r>
                <a:rPr lang="en-US" sz="1600" b="1" err="1"/>
                <a:t>mba</a:t>
              </a:r>
              <a:r>
                <a:rPr lang="en-US" sz="1600" b="1"/>
                <a:t>"]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C9D5AD7-FC2B-9FCB-1391-ADA904B9848E}"/>
              </a:ext>
            </a:extLst>
          </p:cNvPr>
          <p:cNvGrpSpPr/>
          <p:nvPr/>
        </p:nvGrpSpPr>
        <p:grpSpPr>
          <a:xfrm rot="16200000" flipH="1">
            <a:off x="3405307" y="2902129"/>
            <a:ext cx="1369433" cy="3193553"/>
            <a:chOff x="4852048" y="567122"/>
            <a:chExt cx="1442674" cy="3457039"/>
          </a:xfrm>
        </p:grpSpPr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030D7B95-22C9-7927-A444-778A5FD50346}"/>
                </a:ext>
              </a:extLst>
            </p:cNvPr>
            <p:cNvSpPr/>
            <p:nvPr/>
          </p:nvSpPr>
          <p:spPr>
            <a:xfrm>
              <a:off x="4852048" y="2581336"/>
              <a:ext cx="1442674" cy="1442825"/>
            </a:xfrm>
            <a:custGeom>
              <a:avLst/>
              <a:gdLst>
                <a:gd name="connsiteX0" fmla="*/ 147811 w 295622"/>
                <a:gd name="connsiteY0" fmla="*/ 295654 h 295653"/>
                <a:gd name="connsiteX1" fmla="*/ 0 w 295622"/>
                <a:gd name="connsiteY1" fmla="*/ 147827 h 295653"/>
                <a:gd name="connsiteX2" fmla="*/ 147811 w 295622"/>
                <a:gd name="connsiteY2" fmla="*/ 0 h 295653"/>
                <a:gd name="connsiteX3" fmla="*/ 295623 w 295622"/>
                <a:gd name="connsiteY3" fmla="*/ 147827 h 295653"/>
                <a:gd name="connsiteX4" fmla="*/ 147811 w 295622"/>
                <a:gd name="connsiteY4" fmla="*/ 295654 h 295653"/>
                <a:gd name="connsiteX5" fmla="*/ 147811 w 295622"/>
                <a:gd name="connsiteY5" fmla="*/ 5797 h 295653"/>
                <a:gd name="connsiteX6" fmla="*/ 5797 w 295622"/>
                <a:gd name="connsiteY6" fmla="*/ 147827 h 295653"/>
                <a:gd name="connsiteX7" fmla="*/ 147811 w 295622"/>
                <a:gd name="connsiteY7" fmla="*/ 289857 h 295653"/>
                <a:gd name="connsiteX8" fmla="*/ 289826 w 295622"/>
                <a:gd name="connsiteY8" fmla="*/ 147827 h 295653"/>
                <a:gd name="connsiteX9" fmla="*/ 147811 w 295622"/>
                <a:gd name="connsiteY9" fmla="*/ 5797 h 295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5622" h="295653">
                  <a:moveTo>
                    <a:pt x="147811" y="295654"/>
                  </a:moveTo>
                  <a:cubicBezTo>
                    <a:pt x="66370" y="295654"/>
                    <a:pt x="0" y="229276"/>
                    <a:pt x="0" y="147827"/>
                  </a:cubicBezTo>
                  <a:cubicBezTo>
                    <a:pt x="0" y="66377"/>
                    <a:pt x="66370" y="0"/>
                    <a:pt x="147811" y="0"/>
                  </a:cubicBezTo>
                  <a:cubicBezTo>
                    <a:pt x="229253" y="0"/>
                    <a:pt x="295623" y="66377"/>
                    <a:pt x="295623" y="147827"/>
                  </a:cubicBezTo>
                  <a:cubicBezTo>
                    <a:pt x="295623" y="229276"/>
                    <a:pt x="229253" y="295654"/>
                    <a:pt x="147811" y="295654"/>
                  </a:cubicBezTo>
                  <a:close/>
                  <a:moveTo>
                    <a:pt x="147811" y="5797"/>
                  </a:moveTo>
                  <a:cubicBezTo>
                    <a:pt x="69558" y="5797"/>
                    <a:pt x="5797" y="69566"/>
                    <a:pt x="5797" y="147827"/>
                  </a:cubicBezTo>
                  <a:cubicBezTo>
                    <a:pt x="5797" y="226088"/>
                    <a:pt x="69558" y="289857"/>
                    <a:pt x="147811" y="289857"/>
                  </a:cubicBezTo>
                  <a:cubicBezTo>
                    <a:pt x="226064" y="289857"/>
                    <a:pt x="289826" y="226088"/>
                    <a:pt x="289826" y="147827"/>
                  </a:cubicBezTo>
                  <a:cubicBezTo>
                    <a:pt x="289826" y="69566"/>
                    <a:pt x="226064" y="5797"/>
                    <a:pt x="147811" y="5797"/>
                  </a:cubicBezTo>
                  <a:close/>
                </a:path>
              </a:pathLst>
            </a:custGeom>
            <a:solidFill>
              <a:schemeClr val="accent2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 3">
              <a:extLst>
                <a:ext uri="{FF2B5EF4-FFF2-40B4-BE49-F238E27FC236}">
                  <a16:creationId xmlns:a16="http://schemas.microsoft.com/office/drawing/2014/main" id="{C86BC58D-E22B-783B-B95F-990DE951AE05}"/>
                </a:ext>
              </a:extLst>
            </p:cNvPr>
            <p:cNvSpPr/>
            <p:nvPr/>
          </p:nvSpPr>
          <p:spPr>
            <a:xfrm rot="10800000">
              <a:off x="4867435" y="1828801"/>
              <a:ext cx="1412973" cy="777922"/>
            </a:xfrm>
            <a:custGeom>
              <a:avLst/>
              <a:gdLst>
                <a:gd name="connsiteX0" fmla="*/ 148101 w 289536"/>
                <a:gd name="connsiteY0" fmla="*/ 174383 h 230325"/>
                <a:gd name="connsiteX1" fmla="*/ 148101 w 289536"/>
                <a:gd name="connsiteY1" fmla="*/ 28006 h 230325"/>
                <a:gd name="connsiteX2" fmla="*/ 152738 w 289536"/>
                <a:gd name="connsiteY2" fmla="*/ 14092 h 230325"/>
                <a:gd name="connsiteX3" fmla="*/ 153898 w 289536"/>
                <a:gd name="connsiteY3" fmla="*/ 7426 h 230325"/>
                <a:gd name="connsiteX4" fmla="*/ 146652 w 289536"/>
                <a:gd name="connsiteY4" fmla="*/ 179 h 230325"/>
                <a:gd name="connsiteX5" fmla="*/ 135928 w 289536"/>
                <a:gd name="connsiteY5" fmla="*/ 9165 h 230325"/>
                <a:gd name="connsiteX6" fmla="*/ 137667 w 289536"/>
                <a:gd name="connsiteY6" fmla="*/ 14382 h 230325"/>
                <a:gd name="connsiteX7" fmla="*/ 142015 w 289536"/>
                <a:gd name="connsiteY7" fmla="*/ 29455 h 230325"/>
                <a:gd name="connsiteX8" fmla="*/ 142015 w 289536"/>
                <a:gd name="connsiteY8" fmla="*/ 174673 h 230325"/>
                <a:gd name="connsiteX9" fmla="*/ 92165 w 289536"/>
                <a:gd name="connsiteY9" fmla="*/ 224528 h 230325"/>
                <a:gd name="connsiteX10" fmla="*/ 2898 w 289536"/>
                <a:gd name="connsiteY10" fmla="*/ 224528 h 230325"/>
                <a:gd name="connsiteX11" fmla="*/ 0 w 289536"/>
                <a:gd name="connsiteY11" fmla="*/ 227427 h 230325"/>
                <a:gd name="connsiteX12" fmla="*/ 0 w 289536"/>
                <a:gd name="connsiteY12" fmla="*/ 227427 h 230325"/>
                <a:gd name="connsiteX13" fmla="*/ 2898 w 289536"/>
                <a:gd name="connsiteY13" fmla="*/ 230325 h 230325"/>
                <a:gd name="connsiteX14" fmla="*/ 286638 w 289536"/>
                <a:gd name="connsiteY14" fmla="*/ 230325 h 230325"/>
                <a:gd name="connsiteX15" fmla="*/ 289536 w 289536"/>
                <a:gd name="connsiteY15" fmla="*/ 227427 h 230325"/>
                <a:gd name="connsiteX16" fmla="*/ 289536 w 289536"/>
                <a:gd name="connsiteY16" fmla="*/ 227427 h 230325"/>
                <a:gd name="connsiteX17" fmla="*/ 286638 w 289536"/>
                <a:gd name="connsiteY17" fmla="*/ 224528 h 230325"/>
                <a:gd name="connsiteX18" fmla="*/ 197371 w 289536"/>
                <a:gd name="connsiteY18" fmla="*/ 224528 h 230325"/>
                <a:gd name="connsiteX19" fmla="*/ 147522 w 289536"/>
                <a:gd name="connsiteY19" fmla="*/ 174673 h 230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89536" h="230325">
                  <a:moveTo>
                    <a:pt x="148101" y="174383"/>
                  </a:moveTo>
                  <a:lnTo>
                    <a:pt x="148101" y="28006"/>
                  </a:lnTo>
                  <a:cubicBezTo>
                    <a:pt x="148101" y="23078"/>
                    <a:pt x="150130" y="18151"/>
                    <a:pt x="152738" y="14092"/>
                  </a:cubicBezTo>
                  <a:cubicBezTo>
                    <a:pt x="153898" y="12354"/>
                    <a:pt x="154477" y="10035"/>
                    <a:pt x="153898" y="7426"/>
                  </a:cubicBezTo>
                  <a:cubicBezTo>
                    <a:pt x="153318" y="3947"/>
                    <a:pt x="150420" y="1049"/>
                    <a:pt x="146652" y="179"/>
                  </a:cubicBezTo>
                  <a:cubicBezTo>
                    <a:pt x="140855" y="-980"/>
                    <a:pt x="135928" y="3658"/>
                    <a:pt x="135928" y="9165"/>
                  </a:cubicBezTo>
                  <a:cubicBezTo>
                    <a:pt x="135928" y="14672"/>
                    <a:pt x="136508" y="12933"/>
                    <a:pt x="137667" y="14382"/>
                  </a:cubicBezTo>
                  <a:cubicBezTo>
                    <a:pt x="140855" y="18730"/>
                    <a:pt x="142015" y="23948"/>
                    <a:pt x="142015" y="29455"/>
                  </a:cubicBezTo>
                  <a:lnTo>
                    <a:pt x="142015" y="174673"/>
                  </a:lnTo>
                  <a:cubicBezTo>
                    <a:pt x="142015" y="202210"/>
                    <a:pt x="119698" y="224528"/>
                    <a:pt x="92165" y="224528"/>
                  </a:cubicBezTo>
                  <a:lnTo>
                    <a:pt x="2898" y="224528"/>
                  </a:lnTo>
                  <a:cubicBezTo>
                    <a:pt x="1159" y="224528"/>
                    <a:pt x="0" y="225687"/>
                    <a:pt x="0" y="227427"/>
                  </a:cubicBezTo>
                  <a:lnTo>
                    <a:pt x="0" y="227427"/>
                  </a:lnTo>
                  <a:cubicBezTo>
                    <a:pt x="0" y="229166"/>
                    <a:pt x="1159" y="230325"/>
                    <a:pt x="2898" y="230325"/>
                  </a:cubicBezTo>
                  <a:lnTo>
                    <a:pt x="286638" y="230325"/>
                  </a:lnTo>
                  <a:cubicBezTo>
                    <a:pt x="288377" y="230325"/>
                    <a:pt x="289536" y="229166"/>
                    <a:pt x="289536" y="227427"/>
                  </a:cubicBezTo>
                  <a:lnTo>
                    <a:pt x="289536" y="227427"/>
                  </a:lnTo>
                  <a:cubicBezTo>
                    <a:pt x="289536" y="225687"/>
                    <a:pt x="288377" y="224528"/>
                    <a:pt x="286638" y="224528"/>
                  </a:cubicBezTo>
                  <a:lnTo>
                    <a:pt x="197371" y="224528"/>
                  </a:lnTo>
                  <a:cubicBezTo>
                    <a:pt x="169838" y="224528"/>
                    <a:pt x="147522" y="202210"/>
                    <a:pt x="147522" y="174673"/>
                  </a:cubicBezTo>
                  <a:close/>
                </a:path>
              </a:pathLst>
            </a:custGeom>
            <a:solidFill>
              <a:schemeClr val="accent2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21E5620-D63A-AF9B-5BFB-1707A1546C68}"/>
                </a:ext>
              </a:extLst>
            </p:cNvPr>
            <p:cNvSpPr txBox="1"/>
            <p:nvPr/>
          </p:nvSpPr>
          <p:spPr>
            <a:xfrm rot="16200000">
              <a:off x="4847199" y="1106447"/>
              <a:ext cx="1467735" cy="3890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b="1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D10BD0AF-570F-8A19-7177-A123BEEFA71F}"/>
              </a:ext>
            </a:extLst>
          </p:cNvPr>
          <p:cNvGrpSpPr/>
          <p:nvPr/>
        </p:nvGrpSpPr>
        <p:grpSpPr>
          <a:xfrm rot="5400000">
            <a:off x="7537547" y="-795128"/>
            <a:ext cx="1369433" cy="4838118"/>
            <a:chOff x="6943926" y="-1213128"/>
            <a:chExt cx="1442674" cy="5237289"/>
          </a:xfrm>
        </p:grpSpPr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BF1E1472-9447-4393-DCB0-3E77F50CE1C9}"/>
                </a:ext>
              </a:extLst>
            </p:cNvPr>
            <p:cNvSpPr/>
            <p:nvPr/>
          </p:nvSpPr>
          <p:spPr>
            <a:xfrm>
              <a:off x="6943926" y="2581336"/>
              <a:ext cx="1442674" cy="1442825"/>
            </a:xfrm>
            <a:custGeom>
              <a:avLst/>
              <a:gdLst>
                <a:gd name="connsiteX0" fmla="*/ 147811 w 295622"/>
                <a:gd name="connsiteY0" fmla="*/ 295654 h 295653"/>
                <a:gd name="connsiteX1" fmla="*/ 0 w 295622"/>
                <a:gd name="connsiteY1" fmla="*/ 147827 h 295653"/>
                <a:gd name="connsiteX2" fmla="*/ 147811 w 295622"/>
                <a:gd name="connsiteY2" fmla="*/ 0 h 295653"/>
                <a:gd name="connsiteX3" fmla="*/ 295623 w 295622"/>
                <a:gd name="connsiteY3" fmla="*/ 147827 h 295653"/>
                <a:gd name="connsiteX4" fmla="*/ 147811 w 295622"/>
                <a:gd name="connsiteY4" fmla="*/ 295654 h 295653"/>
                <a:gd name="connsiteX5" fmla="*/ 147811 w 295622"/>
                <a:gd name="connsiteY5" fmla="*/ 5797 h 295653"/>
                <a:gd name="connsiteX6" fmla="*/ 5797 w 295622"/>
                <a:gd name="connsiteY6" fmla="*/ 147827 h 295653"/>
                <a:gd name="connsiteX7" fmla="*/ 147811 w 295622"/>
                <a:gd name="connsiteY7" fmla="*/ 289857 h 295653"/>
                <a:gd name="connsiteX8" fmla="*/ 289826 w 295622"/>
                <a:gd name="connsiteY8" fmla="*/ 147827 h 295653"/>
                <a:gd name="connsiteX9" fmla="*/ 147811 w 295622"/>
                <a:gd name="connsiteY9" fmla="*/ 5797 h 295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5622" h="295653">
                  <a:moveTo>
                    <a:pt x="147811" y="295654"/>
                  </a:moveTo>
                  <a:cubicBezTo>
                    <a:pt x="66371" y="295654"/>
                    <a:pt x="0" y="229276"/>
                    <a:pt x="0" y="147827"/>
                  </a:cubicBezTo>
                  <a:cubicBezTo>
                    <a:pt x="0" y="66377"/>
                    <a:pt x="66371" y="0"/>
                    <a:pt x="147811" y="0"/>
                  </a:cubicBezTo>
                  <a:cubicBezTo>
                    <a:pt x="229253" y="0"/>
                    <a:pt x="295623" y="66377"/>
                    <a:pt x="295623" y="147827"/>
                  </a:cubicBezTo>
                  <a:cubicBezTo>
                    <a:pt x="295623" y="229276"/>
                    <a:pt x="229253" y="295654"/>
                    <a:pt x="147811" y="295654"/>
                  </a:cubicBezTo>
                  <a:close/>
                  <a:moveTo>
                    <a:pt x="147811" y="5797"/>
                  </a:moveTo>
                  <a:cubicBezTo>
                    <a:pt x="69558" y="5797"/>
                    <a:pt x="5797" y="69566"/>
                    <a:pt x="5797" y="147827"/>
                  </a:cubicBezTo>
                  <a:cubicBezTo>
                    <a:pt x="5797" y="226088"/>
                    <a:pt x="69558" y="289857"/>
                    <a:pt x="147811" y="289857"/>
                  </a:cubicBezTo>
                  <a:cubicBezTo>
                    <a:pt x="226064" y="289857"/>
                    <a:pt x="289826" y="226088"/>
                    <a:pt x="289826" y="147827"/>
                  </a:cubicBezTo>
                  <a:cubicBezTo>
                    <a:pt x="289826" y="69566"/>
                    <a:pt x="226064" y="5797"/>
                    <a:pt x="147811" y="5797"/>
                  </a:cubicBezTo>
                  <a:close/>
                </a:path>
              </a:pathLst>
            </a:custGeom>
            <a:solidFill>
              <a:schemeClr val="accent6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 3">
              <a:extLst>
                <a:ext uri="{FF2B5EF4-FFF2-40B4-BE49-F238E27FC236}">
                  <a16:creationId xmlns:a16="http://schemas.microsoft.com/office/drawing/2014/main" id="{CC0C25FF-3CB7-1871-CAEB-E6A2F2996D8D}"/>
                </a:ext>
              </a:extLst>
            </p:cNvPr>
            <p:cNvSpPr/>
            <p:nvPr/>
          </p:nvSpPr>
          <p:spPr>
            <a:xfrm rot="10800000">
              <a:off x="6949387" y="1793832"/>
              <a:ext cx="1412973" cy="839360"/>
            </a:xfrm>
            <a:custGeom>
              <a:avLst/>
              <a:gdLst>
                <a:gd name="connsiteX0" fmla="*/ 148101 w 289536"/>
                <a:gd name="connsiteY0" fmla="*/ 174383 h 230325"/>
                <a:gd name="connsiteX1" fmla="*/ 148101 w 289536"/>
                <a:gd name="connsiteY1" fmla="*/ 28006 h 230325"/>
                <a:gd name="connsiteX2" fmla="*/ 152738 w 289536"/>
                <a:gd name="connsiteY2" fmla="*/ 14092 h 230325"/>
                <a:gd name="connsiteX3" fmla="*/ 153898 w 289536"/>
                <a:gd name="connsiteY3" fmla="*/ 7426 h 230325"/>
                <a:gd name="connsiteX4" fmla="*/ 146652 w 289536"/>
                <a:gd name="connsiteY4" fmla="*/ 179 h 230325"/>
                <a:gd name="connsiteX5" fmla="*/ 135928 w 289536"/>
                <a:gd name="connsiteY5" fmla="*/ 9165 h 230325"/>
                <a:gd name="connsiteX6" fmla="*/ 137667 w 289536"/>
                <a:gd name="connsiteY6" fmla="*/ 14382 h 230325"/>
                <a:gd name="connsiteX7" fmla="*/ 142015 w 289536"/>
                <a:gd name="connsiteY7" fmla="*/ 29455 h 230325"/>
                <a:gd name="connsiteX8" fmla="*/ 142015 w 289536"/>
                <a:gd name="connsiteY8" fmla="*/ 174673 h 230325"/>
                <a:gd name="connsiteX9" fmla="*/ 92165 w 289536"/>
                <a:gd name="connsiteY9" fmla="*/ 224528 h 230325"/>
                <a:gd name="connsiteX10" fmla="*/ 2898 w 289536"/>
                <a:gd name="connsiteY10" fmla="*/ 224528 h 230325"/>
                <a:gd name="connsiteX11" fmla="*/ 0 w 289536"/>
                <a:gd name="connsiteY11" fmla="*/ 227427 h 230325"/>
                <a:gd name="connsiteX12" fmla="*/ 0 w 289536"/>
                <a:gd name="connsiteY12" fmla="*/ 227427 h 230325"/>
                <a:gd name="connsiteX13" fmla="*/ 2898 w 289536"/>
                <a:gd name="connsiteY13" fmla="*/ 230325 h 230325"/>
                <a:gd name="connsiteX14" fmla="*/ 286638 w 289536"/>
                <a:gd name="connsiteY14" fmla="*/ 230325 h 230325"/>
                <a:gd name="connsiteX15" fmla="*/ 289536 w 289536"/>
                <a:gd name="connsiteY15" fmla="*/ 227427 h 230325"/>
                <a:gd name="connsiteX16" fmla="*/ 289536 w 289536"/>
                <a:gd name="connsiteY16" fmla="*/ 227427 h 230325"/>
                <a:gd name="connsiteX17" fmla="*/ 286638 w 289536"/>
                <a:gd name="connsiteY17" fmla="*/ 224528 h 230325"/>
                <a:gd name="connsiteX18" fmla="*/ 197371 w 289536"/>
                <a:gd name="connsiteY18" fmla="*/ 224528 h 230325"/>
                <a:gd name="connsiteX19" fmla="*/ 147522 w 289536"/>
                <a:gd name="connsiteY19" fmla="*/ 174673 h 230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89536" h="230325">
                  <a:moveTo>
                    <a:pt x="148101" y="174383"/>
                  </a:moveTo>
                  <a:lnTo>
                    <a:pt x="148101" y="28006"/>
                  </a:lnTo>
                  <a:cubicBezTo>
                    <a:pt x="148101" y="23078"/>
                    <a:pt x="150130" y="18151"/>
                    <a:pt x="152738" y="14092"/>
                  </a:cubicBezTo>
                  <a:cubicBezTo>
                    <a:pt x="153898" y="12354"/>
                    <a:pt x="154477" y="10035"/>
                    <a:pt x="153898" y="7426"/>
                  </a:cubicBezTo>
                  <a:cubicBezTo>
                    <a:pt x="153318" y="3947"/>
                    <a:pt x="150420" y="1049"/>
                    <a:pt x="146652" y="179"/>
                  </a:cubicBezTo>
                  <a:cubicBezTo>
                    <a:pt x="140855" y="-980"/>
                    <a:pt x="135928" y="3658"/>
                    <a:pt x="135928" y="9165"/>
                  </a:cubicBezTo>
                  <a:cubicBezTo>
                    <a:pt x="135928" y="14672"/>
                    <a:pt x="136508" y="12933"/>
                    <a:pt x="137667" y="14382"/>
                  </a:cubicBezTo>
                  <a:cubicBezTo>
                    <a:pt x="140855" y="18730"/>
                    <a:pt x="142015" y="23948"/>
                    <a:pt x="142015" y="29455"/>
                  </a:cubicBezTo>
                  <a:lnTo>
                    <a:pt x="142015" y="174673"/>
                  </a:lnTo>
                  <a:cubicBezTo>
                    <a:pt x="142015" y="202210"/>
                    <a:pt x="119698" y="224528"/>
                    <a:pt x="92165" y="224528"/>
                  </a:cubicBezTo>
                  <a:lnTo>
                    <a:pt x="2898" y="224528"/>
                  </a:lnTo>
                  <a:cubicBezTo>
                    <a:pt x="1159" y="224528"/>
                    <a:pt x="0" y="225687"/>
                    <a:pt x="0" y="227427"/>
                  </a:cubicBezTo>
                  <a:lnTo>
                    <a:pt x="0" y="227427"/>
                  </a:lnTo>
                  <a:cubicBezTo>
                    <a:pt x="0" y="229166"/>
                    <a:pt x="1159" y="230325"/>
                    <a:pt x="2898" y="230325"/>
                  </a:cubicBezTo>
                  <a:lnTo>
                    <a:pt x="286638" y="230325"/>
                  </a:lnTo>
                  <a:cubicBezTo>
                    <a:pt x="288377" y="230325"/>
                    <a:pt x="289536" y="229166"/>
                    <a:pt x="289536" y="227427"/>
                  </a:cubicBezTo>
                  <a:lnTo>
                    <a:pt x="289536" y="227427"/>
                  </a:lnTo>
                  <a:cubicBezTo>
                    <a:pt x="289536" y="225687"/>
                    <a:pt x="288377" y="224528"/>
                    <a:pt x="286638" y="224528"/>
                  </a:cubicBezTo>
                  <a:lnTo>
                    <a:pt x="197371" y="224528"/>
                  </a:lnTo>
                  <a:cubicBezTo>
                    <a:pt x="169838" y="224528"/>
                    <a:pt x="147522" y="202210"/>
                    <a:pt x="147522" y="174673"/>
                  </a:cubicBezTo>
                  <a:close/>
                </a:path>
              </a:pathLst>
            </a:custGeom>
            <a:solidFill>
              <a:schemeClr val="accent6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C0A21075-A02D-EAE8-A9AC-03C7E542C2CA}"/>
                </a:ext>
              </a:extLst>
            </p:cNvPr>
            <p:cNvSpPr txBox="1"/>
            <p:nvPr/>
          </p:nvSpPr>
          <p:spPr>
            <a:xfrm rot="16200000">
              <a:off x="6233123" y="-228414"/>
              <a:ext cx="2844870" cy="875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/>
                <a:t>["python", "java", "</a:t>
              </a:r>
              <a:r>
                <a:rPr lang="en-US" sz="1600" b="1" err="1"/>
                <a:t>c++</a:t>
              </a:r>
              <a:r>
                <a:rPr lang="en-US" sz="1600" b="1"/>
                <a:t>", "r", "</a:t>
              </a:r>
              <a:r>
                <a:rPr lang="en-US" sz="1600" b="1" err="1"/>
                <a:t>sql</a:t>
              </a:r>
              <a:r>
                <a:rPr lang="en-US" sz="1600" b="1"/>
                <a:t>", "</a:t>
              </a:r>
              <a:r>
                <a:rPr lang="en-US" sz="1600" b="1" err="1"/>
                <a:t>javascript</a:t>
              </a:r>
              <a:r>
                <a:rPr lang="en-US" sz="1600" b="1"/>
                <a:t>","</a:t>
              </a:r>
              <a:r>
                <a:rPr lang="en-US" sz="1600" b="1" err="1"/>
                <a:t>matlab</a:t>
              </a:r>
              <a:r>
                <a:rPr lang="en-US" sz="1600" b="1"/>
                <a:t>"]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BF8C5299-2B5F-B115-562B-5A1FE75BDA28}"/>
              </a:ext>
            </a:extLst>
          </p:cNvPr>
          <p:cNvGrpSpPr/>
          <p:nvPr/>
        </p:nvGrpSpPr>
        <p:grpSpPr>
          <a:xfrm rot="5400000">
            <a:off x="8117740" y="107482"/>
            <a:ext cx="1369433" cy="5933893"/>
            <a:chOff x="9035808" y="-2399313"/>
            <a:chExt cx="1442674" cy="6423474"/>
          </a:xfrm>
        </p:grpSpPr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25E2ADF3-A641-1CED-FC66-3BD4CB2B26CA}"/>
                </a:ext>
              </a:extLst>
            </p:cNvPr>
            <p:cNvSpPr/>
            <p:nvPr/>
          </p:nvSpPr>
          <p:spPr>
            <a:xfrm>
              <a:off x="9035808" y="2581336"/>
              <a:ext cx="1442674" cy="1442825"/>
            </a:xfrm>
            <a:custGeom>
              <a:avLst/>
              <a:gdLst>
                <a:gd name="connsiteX0" fmla="*/ 147811 w 295622"/>
                <a:gd name="connsiteY0" fmla="*/ 295654 h 295653"/>
                <a:gd name="connsiteX1" fmla="*/ 0 w 295622"/>
                <a:gd name="connsiteY1" fmla="*/ 147827 h 295653"/>
                <a:gd name="connsiteX2" fmla="*/ 147811 w 295622"/>
                <a:gd name="connsiteY2" fmla="*/ 0 h 295653"/>
                <a:gd name="connsiteX3" fmla="*/ 295623 w 295622"/>
                <a:gd name="connsiteY3" fmla="*/ 147827 h 295653"/>
                <a:gd name="connsiteX4" fmla="*/ 147811 w 295622"/>
                <a:gd name="connsiteY4" fmla="*/ 295654 h 295653"/>
                <a:gd name="connsiteX5" fmla="*/ 147811 w 295622"/>
                <a:gd name="connsiteY5" fmla="*/ 5797 h 295653"/>
                <a:gd name="connsiteX6" fmla="*/ 5797 w 295622"/>
                <a:gd name="connsiteY6" fmla="*/ 147827 h 295653"/>
                <a:gd name="connsiteX7" fmla="*/ 147811 w 295622"/>
                <a:gd name="connsiteY7" fmla="*/ 289857 h 295653"/>
                <a:gd name="connsiteX8" fmla="*/ 289826 w 295622"/>
                <a:gd name="connsiteY8" fmla="*/ 147827 h 295653"/>
                <a:gd name="connsiteX9" fmla="*/ 147811 w 295622"/>
                <a:gd name="connsiteY9" fmla="*/ 5797 h 295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5622" h="295653">
                  <a:moveTo>
                    <a:pt x="147811" y="295654"/>
                  </a:moveTo>
                  <a:cubicBezTo>
                    <a:pt x="66370" y="295654"/>
                    <a:pt x="0" y="229276"/>
                    <a:pt x="0" y="147827"/>
                  </a:cubicBezTo>
                  <a:cubicBezTo>
                    <a:pt x="0" y="66377"/>
                    <a:pt x="66370" y="0"/>
                    <a:pt x="147811" y="0"/>
                  </a:cubicBezTo>
                  <a:cubicBezTo>
                    <a:pt x="229252" y="0"/>
                    <a:pt x="295623" y="66377"/>
                    <a:pt x="295623" y="147827"/>
                  </a:cubicBezTo>
                  <a:cubicBezTo>
                    <a:pt x="295623" y="229276"/>
                    <a:pt x="229252" y="295654"/>
                    <a:pt x="147811" y="295654"/>
                  </a:cubicBezTo>
                  <a:close/>
                  <a:moveTo>
                    <a:pt x="147811" y="5797"/>
                  </a:moveTo>
                  <a:cubicBezTo>
                    <a:pt x="69558" y="5797"/>
                    <a:pt x="5797" y="69566"/>
                    <a:pt x="5797" y="147827"/>
                  </a:cubicBezTo>
                  <a:cubicBezTo>
                    <a:pt x="5797" y="226088"/>
                    <a:pt x="69558" y="289857"/>
                    <a:pt x="147811" y="289857"/>
                  </a:cubicBezTo>
                  <a:cubicBezTo>
                    <a:pt x="226064" y="289857"/>
                    <a:pt x="289826" y="226088"/>
                    <a:pt x="289826" y="147827"/>
                  </a:cubicBezTo>
                  <a:cubicBezTo>
                    <a:pt x="289826" y="69566"/>
                    <a:pt x="226064" y="5797"/>
                    <a:pt x="147811" y="5797"/>
                  </a:cubicBezTo>
                  <a:close/>
                </a:path>
              </a:pathLst>
            </a:custGeom>
            <a:solidFill>
              <a:srgbClr val="94165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 3">
              <a:extLst>
                <a:ext uri="{FF2B5EF4-FFF2-40B4-BE49-F238E27FC236}">
                  <a16:creationId xmlns:a16="http://schemas.microsoft.com/office/drawing/2014/main" id="{F9104032-0D18-20CF-D80F-2177261BE1D0}"/>
                </a:ext>
              </a:extLst>
            </p:cNvPr>
            <p:cNvSpPr/>
            <p:nvPr/>
          </p:nvSpPr>
          <p:spPr>
            <a:xfrm rot="10800000">
              <a:off x="9050659" y="1828799"/>
              <a:ext cx="1412973" cy="790935"/>
            </a:xfrm>
            <a:custGeom>
              <a:avLst/>
              <a:gdLst>
                <a:gd name="connsiteX0" fmla="*/ 148101 w 289536"/>
                <a:gd name="connsiteY0" fmla="*/ 174383 h 230325"/>
                <a:gd name="connsiteX1" fmla="*/ 148101 w 289536"/>
                <a:gd name="connsiteY1" fmla="*/ 28006 h 230325"/>
                <a:gd name="connsiteX2" fmla="*/ 152738 w 289536"/>
                <a:gd name="connsiteY2" fmla="*/ 14092 h 230325"/>
                <a:gd name="connsiteX3" fmla="*/ 153898 w 289536"/>
                <a:gd name="connsiteY3" fmla="*/ 7426 h 230325"/>
                <a:gd name="connsiteX4" fmla="*/ 146652 w 289536"/>
                <a:gd name="connsiteY4" fmla="*/ 179 h 230325"/>
                <a:gd name="connsiteX5" fmla="*/ 135928 w 289536"/>
                <a:gd name="connsiteY5" fmla="*/ 9165 h 230325"/>
                <a:gd name="connsiteX6" fmla="*/ 137667 w 289536"/>
                <a:gd name="connsiteY6" fmla="*/ 14382 h 230325"/>
                <a:gd name="connsiteX7" fmla="*/ 142015 w 289536"/>
                <a:gd name="connsiteY7" fmla="*/ 29455 h 230325"/>
                <a:gd name="connsiteX8" fmla="*/ 142015 w 289536"/>
                <a:gd name="connsiteY8" fmla="*/ 174673 h 230325"/>
                <a:gd name="connsiteX9" fmla="*/ 92165 w 289536"/>
                <a:gd name="connsiteY9" fmla="*/ 224528 h 230325"/>
                <a:gd name="connsiteX10" fmla="*/ 2898 w 289536"/>
                <a:gd name="connsiteY10" fmla="*/ 224528 h 230325"/>
                <a:gd name="connsiteX11" fmla="*/ 0 w 289536"/>
                <a:gd name="connsiteY11" fmla="*/ 227427 h 230325"/>
                <a:gd name="connsiteX12" fmla="*/ 0 w 289536"/>
                <a:gd name="connsiteY12" fmla="*/ 227427 h 230325"/>
                <a:gd name="connsiteX13" fmla="*/ 2898 w 289536"/>
                <a:gd name="connsiteY13" fmla="*/ 230325 h 230325"/>
                <a:gd name="connsiteX14" fmla="*/ 286638 w 289536"/>
                <a:gd name="connsiteY14" fmla="*/ 230325 h 230325"/>
                <a:gd name="connsiteX15" fmla="*/ 289536 w 289536"/>
                <a:gd name="connsiteY15" fmla="*/ 227427 h 230325"/>
                <a:gd name="connsiteX16" fmla="*/ 289536 w 289536"/>
                <a:gd name="connsiteY16" fmla="*/ 227427 h 230325"/>
                <a:gd name="connsiteX17" fmla="*/ 286638 w 289536"/>
                <a:gd name="connsiteY17" fmla="*/ 224528 h 230325"/>
                <a:gd name="connsiteX18" fmla="*/ 197371 w 289536"/>
                <a:gd name="connsiteY18" fmla="*/ 224528 h 230325"/>
                <a:gd name="connsiteX19" fmla="*/ 147522 w 289536"/>
                <a:gd name="connsiteY19" fmla="*/ 174673 h 230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89536" h="230325">
                  <a:moveTo>
                    <a:pt x="148101" y="174383"/>
                  </a:moveTo>
                  <a:lnTo>
                    <a:pt x="148101" y="28006"/>
                  </a:lnTo>
                  <a:cubicBezTo>
                    <a:pt x="148101" y="23078"/>
                    <a:pt x="150130" y="18151"/>
                    <a:pt x="152738" y="14092"/>
                  </a:cubicBezTo>
                  <a:cubicBezTo>
                    <a:pt x="153898" y="12354"/>
                    <a:pt x="154477" y="10035"/>
                    <a:pt x="153898" y="7426"/>
                  </a:cubicBezTo>
                  <a:cubicBezTo>
                    <a:pt x="153318" y="3947"/>
                    <a:pt x="150420" y="1049"/>
                    <a:pt x="146652" y="179"/>
                  </a:cubicBezTo>
                  <a:cubicBezTo>
                    <a:pt x="140855" y="-980"/>
                    <a:pt x="135928" y="3658"/>
                    <a:pt x="135928" y="9165"/>
                  </a:cubicBezTo>
                  <a:cubicBezTo>
                    <a:pt x="135928" y="14672"/>
                    <a:pt x="136508" y="12933"/>
                    <a:pt x="137667" y="14382"/>
                  </a:cubicBezTo>
                  <a:cubicBezTo>
                    <a:pt x="140855" y="18730"/>
                    <a:pt x="142015" y="23948"/>
                    <a:pt x="142015" y="29455"/>
                  </a:cubicBezTo>
                  <a:lnTo>
                    <a:pt x="142015" y="174673"/>
                  </a:lnTo>
                  <a:cubicBezTo>
                    <a:pt x="142015" y="202210"/>
                    <a:pt x="119698" y="224528"/>
                    <a:pt x="92165" y="224528"/>
                  </a:cubicBezTo>
                  <a:lnTo>
                    <a:pt x="2898" y="224528"/>
                  </a:lnTo>
                  <a:cubicBezTo>
                    <a:pt x="1159" y="224528"/>
                    <a:pt x="0" y="225687"/>
                    <a:pt x="0" y="227427"/>
                  </a:cubicBezTo>
                  <a:lnTo>
                    <a:pt x="0" y="227427"/>
                  </a:lnTo>
                  <a:cubicBezTo>
                    <a:pt x="0" y="229166"/>
                    <a:pt x="1159" y="230325"/>
                    <a:pt x="2898" y="230325"/>
                  </a:cubicBezTo>
                  <a:lnTo>
                    <a:pt x="286638" y="230325"/>
                  </a:lnTo>
                  <a:cubicBezTo>
                    <a:pt x="288377" y="230325"/>
                    <a:pt x="289536" y="229166"/>
                    <a:pt x="289536" y="227427"/>
                  </a:cubicBezTo>
                  <a:lnTo>
                    <a:pt x="289536" y="227427"/>
                  </a:lnTo>
                  <a:cubicBezTo>
                    <a:pt x="289536" y="225687"/>
                    <a:pt x="288377" y="224528"/>
                    <a:pt x="286638" y="224528"/>
                  </a:cubicBezTo>
                  <a:lnTo>
                    <a:pt x="197371" y="224528"/>
                  </a:lnTo>
                  <a:cubicBezTo>
                    <a:pt x="169838" y="224528"/>
                    <a:pt x="147522" y="202210"/>
                    <a:pt x="147522" y="174673"/>
                  </a:cubicBezTo>
                  <a:close/>
                </a:path>
              </a:pathLst>
            </a:custGeom>
            <a:solidFill>
              <a:srgbClr val="94165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F121ABE9-639F-58C1-EFE7-D417399E2300}"/>
                </a:ext>
              </a:extLst>
            </p:cNvPr>
            <p:cNvSpPr txBox="1"/>
            <p:nvPr/>
          </p:nvSpPr>
          <p:spPr>
            <a:xfrm rot="16200000">
              <a:off x="7695810" y="-905396"/>
              <a:ext cx="4122665" cy="113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/>
                <a:t>["excel", "tableau", "statistics", "</a:t>
              </a:r>
              <a:r>
                <a:rPr lang="en-US" sz="1600" b="1" err="1"/>
                <a:t>sas</a:t>
              </a:r>
              <a:r>
                <a:rPr lang="en-US" sz="1600" b="1"/>
                <a:t>", "</a:t>
              </a:r>
              <a:r>
                <a:rPr lang="en-US" sz="1600" b="1" err="1"/>
                <a:t>spss</a:t>
              </a:r>
              <a:r>
                <a:rPr lang="en-US" sz="1600" b="1"/>
                <a:t>","</a:t>
              </a:r>
              <a:r>
                <a:rPr lang="en-US" sz="1600" b="1" err="1"/>
                <a:t>regression","decision</a:t>
              </a:r>
              <a:r>
                <a:rPr lang="en-US" sz="1600" b="1"/>
                <a:t> </a:t>
              </a:r>
              <a:r>
                <a:rPr lang="en-US" sz="1600" b="1" err="1"/>
                <a:t>tree","predictive</a:t>
              </a:r>
              <a:r>
                <a:rPr lang="en-US" sz="1600" b="1"/>
                <a:t> analysis",                            "</a:t>
              </a:r>
              <a:r>
                <a:rPr lang="en-US" sz="1600" b="1" err="1"/>
                <a:t>statistics","statistical",'models</a:t>
              </a:r>
              <a:r>
                <a:rPr lang="en-US" sz="1600" b="1"/>
                <a:t>’]</a:t>
              </a:r>
            </a:p>
          </p:txBody>
        </p:sp>
      </p:grpSp>
      <p:sp>
        <p:nvSpPr>
          <p:cNvPr id="86" name="TextBox 85">
            <a:extLst>
              <a:ext uri="{FF2B5EF4-FFF2-40B4-BE49-F238E27FC236}">
                <a16:creationId xmlns:a16="http://schemas.microsoft.com/office/drawing/2014/main" id="{3924A7C2-1FA8-5939-9E85-28AB7E931ED4}"/>
              </a:ext>
            </a:extLst>
          </p:cNvPr>
          <p:cNvSpPr txBox="1"/>
          <p:nvPr/>
        </p:nvSpPr>
        <p:spPr>
          <a:xfrm flipH="1">
            <a:off x="4291847" y="1351212"/>
            <a:ext cx="13949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err="1"/>
              <a:t>is_data</a:t>
            </a:r>
            <a:r>
              <a:rPr lang="en-US" b="1"/>
              <a:t> _related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38F94AC8-E645-FEBB-FFAF-85675F3C996C}"/>
              </a:ext>
            </a:extLst>
          </p:cNvPr>
          <p:cNvSpPr txBox="1"/>
          <p:nvPr/>
        </p:nvSpPr>
        <p:spPr>
          <a:xfrm flipH="1">
            <a:off x="5763735" y="2889545"/>
            <a:ext cx="14763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err="1"/>
              <a:t>analysis_statistics_score</a:t>
            </a:r>
            <a:endParaRPr lang="en-US" sz="1200" b="1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B276D582-8D24-2743-D00B-3F3BC4550028}"/>
              </a:ext>
            </a:extLst>
          </p:cNvPr>
          <p:cNvSpPr txBox="1"/>
          <p:nvPr/>
        </p:nvSpPr>
        <p:spPr>
          <a:xfrm flipH="1">
            <a:off x="4291847" y="2772380"/>
            <a:ext cx="13949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degree_</a:t>
            </a:r>
          </a:p>
          <a:p>
            <a:pPr algn="ctr"/>
            <a:r>
              <a:rPr lang="en-US" b="1"/>
              <a:t>level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13609A35-A1C8-6C14-3447-FB73EB8531E0}"/>
              </a:ext>
            </a:extLst>
          </p:cNvPr>
          <p:cNvSpPr txBox="1"/>
          <p:nvPr/>
        </p:nvSpPr>
        <p:spPr>
          <a:xfrm flipH="1">
            <a:off x="5762773" y="1383888"/>
            <a:ext cx="14324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/>
              <a:t>programming_</a:t>
            </a:r>
          </a:p>
          <a:p>
            <a:pPr algn="ctr"/>
            <a:r>
              <a:rPr lang="en-US" sz="1200" b="1" err="1"/>
              <a:t>languages_score</a:t>
            </a:r>
            <a:endParaRPr lang="en-US" sz="1200" b="1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5F6BC1CF-F92B-98AA-D8F4-E30C30554F9E}"/>
              </a:ext>
            </a:extLst>
          </p:cNvPr>
          <p:cNvSpPr txBox="1"/>
          <p:nvPr/>
        </p:nvSpPr>
        <p:spPr>
          <a:xfrm flipH="1">
            <a:off x="4385409" y="5765229"/>
            <a:ext cx="13444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err="1"/>
              <a:t>cloud_platform_score</a:t>
            </a:r>
            <a:endParaRPr lang="en-US" sz="1200" b="1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5ABD157E-921A-1435-B273-6C6565C54FDC}"/>
              </a:ext>
            </a:extLst>
          </p:cNvPr>
          <p:cNvSpPr txBox="1"/>
          <p:nvPr/>
        </p:nvSpPr>
        <p:spPr>
          <a:xfrm flipH="1">
            <a:off x="5729849" y="4293946"/>
            <a:ext cx="14763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err="1"/>
              <a:t>machine_learning_score</a:t>
            </a:r>
            <a:endParaRPr lang="en-US" sz="1200" b="1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BFEBFC47-2A76-8F5A-746B-ABD1BF62DA2A}"/>
              </a:ext>
            </a:extLst>
          </p:cNvPr>
          <p:cNvSpPr txBox="1"/>
          <p:nvPr/>
        </p:nvSpPr>
        <p:spPr>
          <a:xfrm flipH="1">
            <a:off x="4306752" y="4171916"/>
            <a:ext cx="13949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industry_</a:t>
            </a:r>
          </a:p>
          <a:p>
            <a:pPr algn="ctr"/>
            <a:r>
              <a:rPr lang="en-US" b="1"/>
              <a:t>Sector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E8F0C8AF-23B2-CC20-44D3-78D1E3E5EC2E}"/>
              </a:ext>
            </a:extLst>
          </p:cNvPr>
          <p:cNvSpPr txBox="1"/>
          <p:nvPr/>
        </p:nvSpPr>
        <p:spPr>
          <a:xfrm flipH="1">
            <a:off x="5736126" y="5758811"/>
            <a:ext cx="15316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err="1"/>
              <a:t>data_visualization_score</a:t>
            </a:r>
            <a:endParaRPr lang="en-US" sz="1200" b="1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471F0B94-AEDE-6D09-8E48-EF39CFCF4A68}"/>
              </a:ext>
            </a:extLst>
          </p:cNvPr>
          <p:cNvSpPr txBox="1"/>
          <p:nvPr/>
        </p:nvSpPr>
        <p:spPr>
          <a:xfrm flipH="1">
            <a:off x="4196520" y="6545520"/>
            <a:ext cx="29185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New Columns</a:t>
            </a:r>
          </a:p>
        </p:txBody>
      </p:sp>
      <p:pic>
        <p:nvPicPr>
          <p:cNvPr id="95" name="Picture 94">
            <a:extLst>
              <a:ext uri="{FF2B5EF4-FFF2-40B4-BE49-F238E27FC236}">
                <a16:creationId xmlns:a16="http://schemas.microsoft.com/office/drawing/2014/main" id="{0DF21FC6-2049-841E-A6D4-3EF85D0FA45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681453" y="3972093"/>
            <a:ext cx="2825320" cy="1071092"/>
          </a:xfrm>
          <a:prstGeom prst="rect">
            <a:avLst/>
          </a:prstGeom>
        </p:spPr>
      </p:pic>
      <p:sp>
        <p:nvSpPr>
          <p:cNvPr id="97" name="TextBox 96">
            <a:extLst>
              <a:ext uri="{FF2B5EF4-FFF2-40B4-BE49-F238E27FC236}">
                <a16:creationId xmlns:a16="http://schemas.microsoft.com/office/drawing/2014/main" id="{1D220D7E-042D-D021-D6AB-2E866DC230BA}"/>
              </a:ext>
            </a:extLst>
          </p:cNvPr>
          <p:cNvSpPr txBox="1"/>
          <p:nvPr/>
        </p:nvSpPr>
        <p:spPr>
          <a:xfrm flipH="1">
            <a:off x="315945" y="4199059"/>
            <a:ext cx="29185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/>
              <a:t>165 Industry classifications</a:t>
            </a:r>
          </a:p>
        </p:txBody>
      </p:sp>
    </p:spTree>
    <p:extLst>
      <p:ext uri="{BB962C8B-B14F-4D97-AF65-F5344CB8AC3E}">
        <p14:creationId xmlns:p14="http://schemas.microsoft.com/office/powerpoint/2010/main" val="38970887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BA49D-4FC2-A356-5C8B-1C6B2D3E57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Basic Linear Regression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739C3A-FA55-4E88-0DCD-3C4055DBAC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2500"/>
              <a:t>Started by selecting a handful of predictors that we thought would make sense to help estimate potential salary.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2500"/>
              <a:t>Degree Level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2500"/>
              <a:t>Employee Count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2500"/>
              <a:t>Industry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2500"/>
              <a:t>Work Type</a:t>
            </a:r>
          </a:p>
          <a:p>
            <a:pPr lvl="1">
              <a:buFont typeface="Courier New" panose="020B0604020202020204" pitchFamily="34" charset="0"/>
              <a:buChar char="o"/>
            </a:pPr>
            <a:endParaRPr lang="en-US" sz="2500"/>
          </a:p>
          <a:p>
            <a:r>
              <a:rPr lang="en-US" sz="2500"/>
              <a:t>Our inclinations were incorrect as </a:t>
            </a:r>
            <a:br>
              <a:rPr lang="en-US" sz="2500"/>
            </a:br>
            <a:r>
              <a:rPr lang="en-US" sz="2500"/>
              <a:t>displayed in the regression report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66F4AF-737F-F4E4-F826-C8C7767D2C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Cummings, Groulx, Meng, Werner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93F630-3FC8-2759-26AC-0FA135283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5E943-D3DB-0342-898E-72422F172E4A}" type="slidenum">
              <a:rPr lang="en-US" smtClean="0"/>
              <a:t>5</a:t>
            </a:fld>
            <a:endParaRPr lang="en-US"/>
          </a:p>
        </p:txBody>
      </p:sp>
      <p:pic>
        <p:nvPicPr>
          <p:cNvPr id="6" name="Picture 5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1B3AA59C-C79D-47B6-22EA-E3047E9E29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6429" y="3736981"/>
            <a:ext cx="3617955" cy="1808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2743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8927E-B015-03E0-9789-22D8E75CE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Regression With Lasso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C687610-D898-16F4-10C2-9969C0C2EA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37405" y="3206341"/>
            <a:ext cx="4520514" cy="2815286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97D5C8-E924-D3E1-CC43-A6FD85507B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Cummings, Groulx, Meng, Werner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B7EC31-DFA6-FB1F-B3CD-A240920C35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5E943-D3DB-0342-898E-72422F172E4A}" type="slidenum">
              <a:rPr lang="en-US" smtClean="0"/>
              <a:t>6</a:t>
            </a:fld>
            <a:endParaRPr lang="en-US"/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74E22962-27EC-DDF3-FAD6-920AD82686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9001" y="1690100"/>
            <a:ext cx="3523735" cy="130775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10F069F-73D4-90DE-5F86-6246181D9993}"/>
              </a:ext>
            </a:extLst>
          </p:cNvPr>
          <p:cNvSpPr txBox="1"/>
          <p:nvPr/>
        </p:nvSpPr>
        <p:spPr>
          <a:xfrm>
            <a:off x="869476" y="1766556"/>
            <a:ext cx="5354874" cy="355481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500"/>
              <a:t>Next we conducted Lasso Regression analysis.</a:t>
            </a:r>
          </a:p>
          <a:p>
            <a:pPr marL="285750" indent="-285750">
              <a:buFont typeface="Arial"/>
              <a:buChar char="•"/>
            </a:pPr>
            <a:endParaRPr lang="en-US" sz="2500"/>
          </a:p>
          <a:p>
            <a:pPr marL="285750" indent="-285750">
              <a:buFont typeface="Arial"/>
              <a:buChar char="•"/>
            </a:pPr>
            <a:endParaRPr lang="en-US" sz="2500"/>
          </a:p>
          <a:p>
            <a:pPr marL="285750" indent="-285750">
              <a:buFont typeface="Arial"/>
              <a:buChar char="•"/>
            </a:pPr>
            <a:r>
              <a:rPr lang="en-US" sz="2500"/>
              <a:t>Our R2 values for both the train and test were excellent.</a:t>
            </a:r>
          </a:p>
          <a:p>
            <a:pPr marL="285750" indent="-285750">
              <a:buFont typeface="Arial"/>
              <a:buChar char="•"/>
            </a:pPr>
            <a:endParaRPr lang="en-US" sz="2500"/>
          </a:p>
          <a:p>
            <a:pPr marL="285750" indent="-285750">
              <a:buFont typeface="Arial"/>
              <a:buChar char="•"/>
            </a:pPr>
            <a:r>
              <a:rPr lang="en-US" sz="2500"/>
              <a:t>We can quickly see that two predictors stand above the rest.</a:t>
            </a:r>
          </a:p>
        </p:txBody>
      </p:sp>
    </p:spTree>
    <p:extLst>
      <p:ext uri="{BB962C8B-B14F-4D97-AF65-F5344CB8AC3E}">
        <p14:creationId xmlns:p14="http://schemas.microsoft.com/office/powerpoint/2010/main" val="29689891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132A0D-186A-68DE-DB09-CD4951AB5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Further Inspection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BCACE2-CB9F-2540-51BC-3662293546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Our two variables were min/max salary.</a:t>
            </a:r>
          </a:p>
          <a:p>
            <a:endParaRPr lang="en-US"/>
          </a:p>
          <a:p>
            <a:r>
              <a:rPr lang="en-US"/>
              <a:t>This is possibly problematic as our dependent variable is essentially created from these two variables.</a:t>
            </a:r>
          </a:p>
          <a:p>
            <a:endParaRPr lang="en-US"/>
          </a:p>
          <a:p>
            <a:r>
              <a:rPr lang="en-US"/>
              <a:t>Once we dropped those values</a:t>
            </a:r>
            <a:br>
              <a:rPr lang="en-US"/>
            </a:br>
            <a:r>
              <a:rPr lang="en-US"/>
              <a:t>our model fell apart.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86E4B1-23FF-E493-8FF6-48AC3B5B7B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Cummings, Groulx, Meng, Werner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B38260-068F-EE00-591C-3BA61FB678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5E943-D3DB-0342-898E-72422F172E4A}" type="slidenum">
              <a:rPr lang="en-US" smtClean="0"/>
              <a:t>7</a:t>
            </a:fld>
            <a:endParaRPr lang="en-US"/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6A8A3567-3E5D-777D-0624-526691F90F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2864" y="4222745"/>
            <a:ext cx="4648714" cy="1417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9275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0C9F2-B887-6615-1F7A-EFA2BA147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Logistic Analysis</a:t>
            </a:r>
          </a:p>
        </p:txBody>
      </p:sp>
      <p:pic>
        <p:nvPicPr>
          <p:cNvPr id="6" name="Content Placeholder 5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5CA430CD-1F45-BEF0-0479-204BF5D6E3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49297" y="1152981"/>
            <a:ext cx="4108622" cy="2483868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F83E57-3AB4-FED1-48A2-7E757B0E3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Cummings, Groulx, Meng, Werner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E09DA2-2B31-7A23-BC18-CD1AFBE0BA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5E943-D3DB-0342-898E-72422F172E4A}" type="slidenum">
              <a:rPr lang="en-US" smtClean="0"/>
              <a:t>8</a:t>
            </a:fld>
            <a:endParaRPr lang="en-US"/>
          </a:p>
        </p:txBody>
      </p:sp>
      <p:pic>
        <p:nvPicPr>
          <p:cNvPr id="7" name="Picture 6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9BC3A235-CBC4-9194-3578-52DF38E08C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5635" y="4109816"/>
            <a:ext cx="3953390" cy="1905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0C369CC-8DDD-2435-DEB8-B7C0006A32C0}"/>
              </a:ext>
            </a:extLst>
          </p:cNvPr>
          <p:cNvSpPr txBox="1"/>
          <p:nvPr/>
        </p:nvSpPr>
        <p:spPr>
          <a:xfrm>
            <a:off x="883278" y="1573339"/>
            <a:ext cx="6086338" cy="278537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/>
              <a:t>Since the model fell apart if we excluded min/max salary, we wanted to try a different approach.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5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/>
              <a:t>Instead, we wanted to try and create a model that could tell us our likelihood of making over $60,000.</a:t>
            </a:r>
          </a:p>
        </p:txBody>
      </p:sp>
      <p:pic>
        <p:nvPicPr>
          <p:cNvPr id="11" name="Picture 10" descr="A number on a black background&#10;&#10;Description automatically generated">
            <a:extLst>
              <a:ext uri="{FF2B5EF4-FFF2-40B4-BE49-F238E27FC236}">
                <a16:creationId xmlns:a16="http://schemas.microsoft.com/office/drawing/2014/main" id="{92676638-C3BE-6A68-E378-A3A53C9959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1670" y="4601603"/>
            <a:ext cx="2981582" cy="1407639"/>
          </a:xfrm>
          <a:prstGeom prst="rect">
            <a:avLst/>
          </a:prstGeom>
        </p:spPr>
      </p:pic>
      <p:pic>
        <p:nvPicPr>
          <p:cNvPr id="12" name="Picture 11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1F06B0E1-D263-759B-21DF-C9C06E4D97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988" y="4604689"/>
            <a:ext cx="3379831" cy="1408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6391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D92F58-8845-23A4-4905-A5AFB63849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Logistic Continued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E78755-7490-CDF3-E949-43F8A2B153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Interestingly, dropping min/max salary</a:t>
            </a:r>
            <a:br>
              <a:rPr lang="en-US"/>
            </a:br>
            <a:r>
              <a:rPr lang="en-US"/>
              <a:t>like we did before actually improved</a:t>
            </a:r>
            <a:br>
              <a:rPr lang="en-US"/>
            </a:br>
            <a:r>
              <a:rPr lang="en-US"/>
              <a:t>our model.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DFC5AE-09FC-3905-DB84-14E0BE531A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Cummings, Groulx, Meng, Werner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EC5A0C-52C5-C934-B023-09960DD2AB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5E943-D3DB-0342-898E-72422F172E4A}" type="slidenum">
              <a:rPr lang="en-US" smtClean="0"/>
              <a:t>9</a:t>
            </a:fld>
            <a:endParaRPr lang="en-US"/>
          </a:p>
        </p:txBody>
      </p:sp>
      <p:pic>
        <p:nvPicPr>
          <p:cNvPr id="7" name="Picture 6" descr="A diagram of different colored lines&#10;&#10;Description automatically generated">
            <a:extLst>
              <a:ext uri="{FF2B5EF4-FFF2-40B4-BE49-F238E27FC236}">
                <a16:creationId xmlns:a16="http://schemas.microsoft.com/office/drawing/2014/main" id="{0A98E9DC-CBFD-4A84-75AE-C91D84A3F8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0951" y="1159077"/>
            <a:ext cx="3912973" cy="2513515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7408E783-111A-09B7-E601-B6E78E45EA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9274" y="4158080"/>
            <a:ext cx="3838575" cy="18954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9EF55EE-5C2E-2C77-B4A3-14EF7BD3A7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8101" y="4527445"/>
            <a:ext cx="2929581" cy="1427462"/>
          </a:xfrm>
          <a:prstGeom prst="rect">
            <a:avLst/>
          </a:prstGeom>
        </p:spPr>
      </p:pic>
      <p:pic>
        <p:nvPicPr>
          <p:cNvPr id="10" name="Picture 9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CD28F179-55C1-C955-D7E2-4A07B8B540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340" y="4524785"/>
            <a:ext cx="3401970" cy="1418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4331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TM03090434[[fn=Wood Type]]</Template>
  <TotalTime>0</TotalTime>
  <Words>1324</Words>
  <Application>Microsoft Macintosh PowerPoint</Application>
  <PresentationFormat>Widescreen</PresentationFormat>
  <Paragraphs>225</Paragraphs>
  <Slides>20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Courier New,monospace</vt:lpstr>
      <vt:lpstr>Aptos</vt:lpstr>
      <vt:lpstr>Aptos Display</vt:lpstr>
      <vt:lpstr>Arial</vt:lpstr>
      <vt:lpstr>Calibri</vt:lpstr>
      <vt:lpstr>Courier New</vt:lpstr>
      <vt:lpstr>Office Theme</vt:lpstr>
      <vt:lpstr>Job Hunt – Finding a Desirable Job based on LinkedIn Data</vt:lpstr>
      <vt:lpstr>Objectives</vt:lpstr>
      <vt:lpstr>INTRODUCTION- Dataset &amp; Data Cleaning</vt:lpstr>
      <vt:lpstr>NLP Keywords Extractions</vt:lpstr>
      <vt:lpstr>Basic Linear Regression </vt:lpstr>
      <vt:lpstr>Regression With Lasso</vt:lpstr>
      <vt:lpstr>Further Inspection</vt:lpstr>
      <vt:lpstr>Logistic Analysis</vt:lpstr>
      <vt:lpstr>Logistic Continued</vt:lpstr>
      <vt:lpstr>SVM Model 1 with PCA features (best lambda&amp; C tested)</vt:lpstr>
      <vt:lpstr>SVM Model 2 with Top 5 Predictors</vt:lpstr>
      <vt:lpstr>Decision Tree – Predicting Salary over $100k</vt:lpstr>
      <vt:lpstr>Decision Tree – Root Node Analysis</vt:lpstr>
      <vt:lpstr>Decision Tree – Validation</vt:lpstr>
      <vt:lpstr>DT Model2- 140k Predicting</vt:lpstr>
      <vt:lpstr>PowerPoint Presentation</vt:lpstr>
      <vt:lpstr>Clustering Analysis – Overview </vt:lpstr>
      <vt:lpstr>Clustering Analysis – Results </vt:lpstr>
      <vt:lpstr>Clustering Model 2: PCA &amp; K-means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Meng, Morgan</dc:creator>
  <cp:lastModifiedBy>Meng, Morgan</cp:lastModifiedBy>
  <cp:revision>3</cp:revision>
  <dcterms:created xsi:type="dcterms:W3CDTF">2024-11-25T23:42:10Z</dcterms:created>
  <dcterms:modified xsi:type="dcterms:W3CDTF">2025-12-10T08:53:53Z</dcterms:modified>
</cp:coreProperties>
</file>